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65" r:id="rId4"/>
    <p:sldId id="333" r:id="rId5"/>
    <p:sldId id="354" r:id="rId6"/>
    <p:sldId id="366" r:id="rId7"/>
    <p:sldId id="357" r:id="rId8"/>
    <p:sldId id="358" r:id="rId9"/>
    <p:sldId id="348" r:id="rId10"/>
    <p:sldId id="335" r:id="rId11"/>
    <p:sldId id="336" r:id="rId12"/>
    <p:sldId id="359" r:id="rId13"/>
    <p:sldId id="327" r:id="rId14"/>
    <p:sldId id="330" r:id="rId15"/>
    <p:sldId id="360" r:id="rId16"/>
    <p:sldId id="365" r:id="rId17"/>
    <p:sldId id="361" r:id="rId18"/>
    <p:sldId id="340" r:id="rId19"/>
    <p:sldId id="347" r:id="rId20"/>
    <p:sldId id="362" r:id="rId21"/>
    <p:sldId id="321" r:id="rId22"/>
    <p:sldId id="363" r:id="rId23"/>
    <p:sldId id="368" r:id="rId24"/>
    <p:sldId id="367" r:id="rId25"/>
    <p:sldId id="369" r:id="rId26"/>
    <p:sldId id="332" r:id="rId27"/>
  </p:sldIdLst>
  <p:sldSz cx="9144000" cy="5143500" type="screen16x9"/>
  <p:notesSz cx="6858000" cy="9144000"/>
  <p:defaultTextStyle>
    <a:defPPr>
      <a:defRPr lang="ru-RU"/>
    </a:defPPr>
    <a:lvl1pPr marL="0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8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7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16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74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4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33" algn="l" defTabSz="91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EA0329-8261-489F-9376-0244F261C72B}">
          <p14:sldIdLst>
            <p14:sldId id="265"/>
            <p14:sldId id="333"/>
            <p14:sldId id="354"/>
            <p14:sldId id="366"/>
            <p14:sldId id="357"/>
            <p14:sldId id="358"/>
            <p14:sldId id="348"/>
            <p14:sldId id="335"/>
            <p14:sldId id="336"/>
            <p14:sldId id="359"/>
            <p14:sldId id="327"/>
            <p14:sldId id="330"/>
            <p14:sldId id="360"/>
            <p14:sldId id="365"/>
            <p14:sldId id="361"/>
            <p14:sldId id="340"/>
            <p14:sldId id="347"/>
            <p14:sldId id="362"/>
            <p14:sldId id="321"/>
            <p14:sldId id="363"/>
            <p14:sldId id="368"/>
            <p14:sldId id="367"/>
            <p14:sldId id="369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06FD8"/>
    <a:srgbClr val="DA325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77040" autoAdjust="0"/>
  </p:normalViewPr>
  <p:slideViewPr>
    <p:cSldViewPr>
      <p:cViewPr varScale="1">
        <p:scale>
          <a:sx n="119" d="100"/>
          <a:sy n="119" d="100"/>
        </p:scale>
        <p:origin x="-154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83;&#1072;&#1089;&#1077;&#1085;&#1082;&#1086;%20&#1042;&#1080;&#1082;&#1072;\2016\&#1041;&#1044;%20&#1048;&#1085;&#1090;&#1077;&#1088;&#1085;&#1077;&#1090;\&#1080;&#1090;&#1086;&#1075;%20&#1041;&#1044;%20&#1048;&#1085;&#1090;&#1077;&#1088;&#1085;&#1077;&#1090;%2009.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83;&#1072;&#1089;&#1077;&#1085;&#1082;&#1086;%20&#1042;&#1080;&#1082;&#1072;\2016\&#1041;&#1044;%20&#1048;&#1085;&#1090;&#1077;&#1088;&#1085;&#1077;&#1090;\&#1080;&#1090;&#1086;&#1075;%20&#1041;&#1044;%20&#1048;&#1085;&#1090;&#1077;&#1088;&#1085;&#1077;&#1090;%2009.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Скорость интернет </a:t>
            </a:r>
            <a:r>
              <a:rPr lang="ru-RU" dirty="0" smtClean="0"/>
              <a:t>соединения в ОО области , </a:t>
            </a:r>
            <a:r>
              <a:rPr lang="ru-RU" dirty="0"/>
              <a:t>больше 10 Мбит/с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 интернет соединения больше 10 Мбит/с</c:v>
                </c:pt>
              </c:strCache>
            </c:strRef>
          </c:tx>
          <c:invertIfNegative val="0"/>
          <c:cat>
            <c:strRef>
              <c:f>Лист1!$A$2:$A$22</c:f>
              <c:strCache>
                <c:ptCount val="21"/>
                <c:pt idx="0">
                  <c:v>город Владимир</c:v>
                </c:pt>
                <c:pt idx="1">
                  <c:v>Город Гусь-Хрустальный</c:v>
                </c:pt>
                <c:pt idx="2">
                  <c:v>город Ковров</c:v>
                </c:pt>
                <c:pt idx="3">
                  <c:v>ЗАТО г. Радужный</c:v>
                </c:pt>
                <c:pt idx="4">
                  <c:v>округ Муром</c:v>
                </c:pt>
                <c:pt idx="5">
                  <c:v>Александровский район</c:v>
                </c:pt>
                <c:pt idx="6">
                  <c:v>Вязниковский район</c:v>
                </c:pt>
                <c:pt idx="7">
                  <c:v>Гороховецкий район</c:v>
                </c:pt>
                <c:pt idx="8">
                  <c:v>Гусь-Хрустальный район</c:v>
                </c:pt>
                <c:pt idx="9">
                  <c:v>Камешковский район</c:v>
                </c:pt>
                <c:pt idx="10">
                  <c:v>Киржачский район</c:v>
                </c:pt>
                <c:pt idx="11">
                  <c:v>Ковровский район</c:v>
                </c:pt>
                <c:pt idx="12">
                  <c:v>Кольчугинский район</c:v>
                </c:pt>
                <c:pt idx="13">
                  <c:v>Меленковский район</c:v>
                </c:pt>
                <c:pt idx="14">
                  <c:v>Муромский район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</c:strCache>
            </c:strRef>
          </c:cat>
          <c:val>
            <c:numRef>
              <c:f>Лист1!$B$2:$B$22</c:f>
              <c:numCache>
                <c:formatCode>0</c:formatCode>
                <c:ptCount val="21"/>
                <c:pt idx="0">
                  <c:v>97</c:v>
                </c:pt>
                <c:pt idx="1">
                  <c:v>58</c:v>
                </c:pt>
                <c:pt idx="2">
                  <c:v>9</c:v>
                </c:pt>
                <c:pt idx="3">
                  <c:v>0</c:v>
                </c:pt>
                <c:pt idx="4">
                  <c:v>40</c:v>
                </c:pt>
                <c:pt idx="5">
                  <c:v>72</c:v>
                </c:pt>
                <c:pt idx="6">
                  <c:v>35</c:v>
                </c:pt>
                <c:pt idx="7">
                  <c:v>28</c:v>
                </c:pt>
                <c:pt idx="8">
                  <c:v>0</c:v>
                </c:pt>
                <c:pt idx="9">
                  <c:v>54</c:v>
                </c:pt>
                <c:pt idx="10">
                  <c:v>64</c:v>
                </c:pt>
                <c:pt idx="11">
                  <c:v>14</c:v>
                </c:pt>
                <c:pt idx="12">
                  <c:v>73</c:v>
                </c:pt>
                <c:pt idx="13">
                  <c:v>0</c:v>
                </c:pt>
                <c:pt idx="14">
                  <c:v>0</c:v>
                </c:pt>
                <c:pt idx="15">
                  <c:v>42</c:v>
                </c:pt>
                <c:pt idx="16">
                  <c:v>33</c:v>
                </c:pt>
                <c:pt idx="17">
                  <c:v>47</c:v>
                </c:pt>
                <c:pt idx="18">
                  <c:v>6</c:v>
                </c:pt>
                <c:pt idx="19">
                  <c:v>67</c:v>
                </c:pt>
                <c:pt idx="2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4960"/>
        <c:axId val="5550848"/>
      </c:barChart>
      <c:catAx>
        <c:axId val="554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5550848"/>
        <c:crosses val="autoZero"/>
        <c:auto val="1"/>
        <c:lblAlgn val="ctr"/>
        <c:lblOffset val="100"/>
        <c:noMultiLvlLbl val="0"/>
      </c:catAx>
      <c:valAx>
        <c:axId val="5550848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544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Скорость предоставляемого </a:t>
            </a: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Интернета </a:t>
            </a:r>
          </a:p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(МО сельские)</a:t>
            </a:r>
            <a:endParaRPr lang="ru-RU" sz="2000" b="1" i="0" u="none" strike="noStrike" kern="1200" baseline="0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069098574218708E-17"/>
                  <c:y val="5.349794238683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93814997263274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87629994526947E-3"/>
                  <c:y val="8.641975308641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787629994526548E-3"/>
                  <c:y val="9.876543209876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575259989053095E-3"/>
                  <c:y val="0.12345679012345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946907498631636E-2"/>
                  <c:y val="9.053497942386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681444991789019E-3"/>
                  <c:y val="8.2304526748971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81444991789817E-3"/>
                  <c:y val="2.880658436213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5681444991789817E-3"/>
                  <c:y val="2.880658436213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'МОУ с'!$C$201:$C$209</c:f>
              <c:strCache>
                <c:ptCount val="9"/>
                <c:pt idx="0">
                  <c:v>&lt;256 Кбит/с</c:v>
                </c:pt>
                <c:pt idx="1">
                  <c:v>256 Кбит/с - 512 Кбит/с</c:v>
                </c:pt>
                <c:pt idx="2">
                  <c:v>512 Кбит/с -1 Мбит/с</c:v>
                </c:pt>
                <c:pt idx="3">
                  <c:v>1 Мбит/с - 2 Мбит/с</c:v>
                </c:pt>
                <c:pt idx="4">
                  <c:v>2 Мбит/с - 5 Мбит/с</c:v>
                </c:pt>
                <c:pt idx="5">
                  <c:v>5 Мбит/с - 10 Мбит/с</c:v>
                </c:pt>
                <c:pt idx="6">
                  <c:v>10 Мбит/с - 50 Мбит/с</c:v>
                </c:pt>
                <c:pt idx="7">
                  <c:v>50 Мбит/с - 100 Мбит/с</c:v>
                </c:pt>
                <c:pt idx="8">
                  <c:v>&gt;100 Мбит/с</c:v>
                </c:pt>
              </c:strCache>
            </c:strRef>
          </c:cat>
          <c:val>
            <c:numRef>
              <c:f>'МОУ с'!$D$201:$D$209</c:f>
              <c:numCache>
                <c:formatCode>0.00</c:formatCode>
                <c:ptCount val="9"/>
                <c:pt idx="0">
                  <c:v>5.4644808743169397</c:v>
                </c:pt>
                <c:pt idx="1">
                  <c:v>24.043715846994534</c:v>
                </c:pt>
                <c:pt idx="2">
                  <c:v>14.207650273224044</c:v>
                </c:pt>
                <c:pt idx="3">
                  <c:v>22.950819672131146</c:v>
                </c:pt>
                <c:pt idx="4">
                  <c:v>18.579234972677597</c:v>
                </c:pt>
                <c:pt idx="5">
                  <c:v>6.557377049180328</c:v>
                </c:pt>
                <c:pt idx="6">
                  <c:v>7.6502732240437155</c:v>
                </c:pt>
                <c:pt idx="7">
                  <c:v>0.54644808743169404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100"/>
        <c:shape val="box"/>
        <c:axId val="100933632"/>
        <c:axId val="100936320"/>
        <c:axId val="0"/>
      </c:bar3DChart>
      <c:catAx>
        <c:axId val="10093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36320"/>
        <c:crosses val="autoZero"/>
        <c:auto val="1"/>
        <c:lblAlgn val="ctr"/>
        <c:lblOffset val="100"/>
        <c:noMultiLvlLbl val="0"/>
      </c:catAx>
      <c:valAx>
        <c:axId val="1009363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>
                    <a:solidFill>
                      <a:srgbClr val="000099"/>
                    </a:solidFill>
                  </a:defRPr>
                </a:pPr>
                <a:r>
                  <a:rPr lang="en-US" sz="2000">
                    <a:solidFill>
                      <a:srgbClr val="000099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3.4802029056712744E-2"/>
              <c:y val="0.4125770389812384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  <c:crossAx val="100933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Скорость предоставляемого </a:t>
            </a: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Интернета </a:t>
            </a:r>
          </a:p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(МО городские)</a:t>
            </a:r>
            <a:endParaRPr lang="ru-RU" sz="2000" b="1" i="0" u="none" strike="noStrike" kern="1200" baseline="0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1537100166258333E-3"/>
                  <c:y val="-2.358546748059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5239203441333E-2"/>
                  <c:y val="-1.908371542301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25835530944903E-2"/>
                  <c:y val="-2.916092406149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190125073822207E-3"/>
                  <c:y val="-9.6928669587262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45951424500649E-2"/>
                  <c:y val="-4.7842532010957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41081205402128E-2"/>
                  <c:y val="-1.433324225236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56501714234481E-2"/>
                  <c:y val="9.214441638616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8105493151833E-3"/>
                  <c:y val="-1.250511704905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568105493151833E-3"/>
                  <c:y val="-1.250511704905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baseline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'МОУ г'!$C$182:$C$190</c:f>
              <c:strCache>
                <c:ptCount val="9"/>
                <c:pt idx="0">
                  <c:v>&lt;256 Кбит/с</c:v>
                </c:pt>
                <c:pt idx="1">
                  <c:v>256 Кбит/с - 512 Кбит/с</c:v>
                </c:pt>
                <c:pt idx="2">
                  <c:v>512 Кбит/с -1 Мбит/с</c:v>
                </c:pt>
                <c:pt idx="3">
                  <c:v>1 Мбит/с - 2 Мбит/с</c:v>
                </c:pt>
                <c:pt idx="4">
                  <c:v>2 Мбит/с - 5 Мбит/с</c:v>
                </c:pt>
                <c:pt idx="5">
                  <c:v>5 Мбит/с - 10 Мбит/с</c:v>
                </c:pt>
                <c:pt idx="6">
                  <c:v>10 Мбит/с - 50 Мбит/с</c:v>
                </c:pt>
                <c:pt idx="7">
                  <c:v>50 Мбит/с - 100 Мбит/с</c:v>
                </c:pt>
                <c:pt idx="8">
                  <c:v>&gt;100 Мбит/с</c:v>
                </c:pt>
              </c:strCache>
            </c:strRef>
          </c:cat>
          <c:val>
            <c:numRef>
              <c:f>'МОУ г'!$D$182:$D$190</c:f>
              <c:numCache>
                <c:formatCode>0.00</c:formatCode>
                <c:ptCount val="9"/>
                <c:pt idx="0">
                  <c:v>1.2422360248447204</c:v>
                </c:pt>
                <c:pt idx="1">
                  <c:v>1.8633540372670807</c:v>
                </c:pt>
                <c:pt idx="2">
                  <c:v>0.6211180124223602</c:v>
                </c:pt>
                <c:pt idx="3">
                  <c:v>6.2111801242236027</c:v>
                </c:pt>
                <c:pt idx="4">
                  <c:v>27.950310559006212</c:v>
                </c:pt>
                <c:pt idx="5">
                  <c:v>14.285714285714286</c:v>
                </c:pt>
                <c:pt idx="6">
                  <c:v>49.689440993788821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100"/>
        <c:shape val="box"/>
        <c:axId val="100985472"/>
        <c:axId val="106309120"/>
        <c:axId val="0"/>
      </c:bar3DChart>
      <c:catAx>
        <c:axId val="10098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09120"/>
        <c:crosses val="autoZero"/>
        <c:auto val="1"/>
        <c:lblAlgn val="ctr"/>
        <c:lblOffset val="100"/>
        <c:noMultiLvlLbl val="0"/>
      </c:catAx>
      <c:valAx>
        <c:axId val="106309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>
                    <a:solidFill>
                      <a:srgbClr val="000099"/>
                    </a:solidFill>
                  </a:defRPr>
                </a:pPr>
                <a:r>
                  <a:rPr lang="en-US" sz="2400">
                    <a:solidFill>
                      <a:srgbClr val="000099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7.6587494177060133E-4"/>
              <c:y val="0.4054269870915243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  <c:crossAx val="100985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Школы</a:t>
            </a:r>
            <a:endParaRPr lang="ru-RU" sz="2000" b="1" i="0" u="none" strike="noStrike" kern="1200" baseline="0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CC"/>
            </a:solidFill>
          </c:spPr>
          <c:explosion val="25"/>
          <c:dPt>
            <c:idx val="0"/>
            <c:bubble3D val="0"/>
            <c:spPr>
              <a:solidFill>
                <a:srgbClr val="000099"/>
              </a:solidFill>
            </c:spPr>
          </c:dPt>
          <c:dPt>
            <c:idx val="1"/>
            <c:bubble3D val="0"/>
            <c:spPr>
              <a:solidFill>
                <a:srgbClr val="990000"/>
              </a:solidFill>
            </c:spPr>
          </c:dPt>
          <c:dPt>
            <c:idx val="2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17047858618345607"/>
                  <c:y val="0.134637179521560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095332157067291E-3"/>
                  <c:y val="0.15183977003832269"/>
                </c:manualLayout>
              </c:layout>
              <c:spPr/>
              <c:txPr>
                <a:bodyPr/>
                <a:lstStyle/>
                <a:p>
                  <a:pPr>
                    <a:defRPr sz="40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4000" b="1">
                    <a:solidFill>
                      <a:srgbClr val="0000CC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CC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электронное обучение</c:v>
                </c:pt>
                <c:pt idx="1">
                  <c:v>дистанционные технологии</c:v>
                </c:pt>
                <c:pt idx="2">
                  <c:v>не используют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5.1999999999999998E-2</c:v>
                </c:pt>
                <c:pt idx="1">
                  <c:v>8.0000000000000002E-3</c:v>
                </c:pt>
                <c:pt idx="2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82486050932626"/>
          <c:y val="0.1501631311182387"/>
          <c:w val="0.3399358018862102"/>
          <c:h val="0.65548732586583081"/>
        </c:manualLayout>
      </c:layout>
      <c:overlay val="0"/>
      <c:txPr>
        <a:bodyPr/>
        <a:lstStyle/>
        <a:p>
          <a:pPr marL="0" algn="ctr" defTabSz="914058" rtl="0" eaLnBrk="1" latinLnBrk="0" hangingPunct="1">
            <a:defRPr lang="ru-RU" sz="1600" b="1" i="0" u="none" strike="noStrike" kern="1200" baseline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сельские школы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сельские школы</c:v>
                </c:pt>
              </c:strCache>
            </c:strRef>
          </c:tx>
          <c:spPr>
            <a:solidFill>
              <a:srgbClr val="0000CC"/>
            </a:solidFill>
          </c:spPr>
          <c:explosion val="25"/>
          <c:dPt>
            <c:idx val="0"/>
            <c:bubble3D val="0"/>
            <c:spPr>
              <a:solidFill>
                <a:srgbClr val="000099"/>
              </a:solidFill>
            </c:spPr>
          </c:dPt>
          <c:dPt>
            <c:idx val="1"/>
            <c:bubble3D val="0"/>
            <c:spPr>
              <a:solidFill>
                <a:srgbClr val="990000"/>
              </a:solidFill>
            </c:spPr>
          </c:dPt>
          <c:dPt>
            <c:idx val="2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1606284646533527"/>
                  <c:y val="0.13146186371448923"/>
                </c:manualLayout>
              </c:layout>
              <c:spPr/>
              <c:txPr>
                <a:bodyPr/>
                <a:lstStyle/>
                <a:p>
                  <a:pPr>
                    <a:defRPr sz="4000" b="1">
                      <a:solidFill>
                        <a:srgbClr val="000099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85904631286176E-2"/>
                  <c:y val="0.13516684420685282"/>
                </c:manualLayout>
              </c:layout>
              <c:spPr/>
              <c:txPr>
                <a:bodyPr/>
                <a:lstStyle/>
                <a:p>
                  <a:pPr>
                    <a:defRPr sz="40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4000" b="1">
                    <a:solidFill>
                      <a:srgbClr val="0000CC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CC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электронное обучение</c:v>
                </c:pt>
                <c:pt idx="1">
                  <c:v>дистанционные технологии</c:v>
                </c:pt>
                <c:pt idx="2">
                  <c:v>не используют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2.7300000000000001E-2</c:v>
                </c:pt>
                <c:pt idx="1">
                  <c:v>9.9000000000000008E-3</c:v>
                </c:pt>
                <c:pt idx="2">
                  <c:v>0.96279999999999999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marL="0" algn="ctr" defTabSz="914058" rtl="0" eaLnBrk="1" latinLnBrk="0" hangingPunct="1">
            <a:defRPr lang="ru-RU" sz="1600" b="1" i="0" u="none" strike="noStrike" kern="1200" baseline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058" rtl="0" eaLnBrk="1" latinLnBrk="0" hangingPunct="1">
              <a:defRPr lang="ru-RU" sz="2000" b="1" i="0" u="none" strike="noStrike" kern="1200" baseline="0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Количество детей, обучающихся с использованием дистанционного электронного обучения по моделям обучения</a:t>
            </a:r>
            <a:endParaRPr lang="ru-RU" sz="2000" b="1" i="0" u="none" strike="noStrike" kern="1200" baseline="0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 уч.г. 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8.6033801122368525E-3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Александровский район </c:v>
                </c:pt>
                <c:pt idx="1">
                  <c:v>Вязниковский район</c:v>
                </c:pt>
                <c:pt idx="2">
                  <c:v>Владимир</c:v>
                </c:pt>
                <c:pt idx="3">
                  <c:v>г.Гусь-Хрустальный</c:v>
                </c:pt>
                <c:pt idx="4">
                  <c:v>Ковров</c:v>
                </c:pt>
                <c:pt idx="5">
                  <c:v>г.Радужный</c:v>
                </c:pt>
                <c:pt idx="6">
                  <c:v>Гороховецкий р-н</c:v>
                </c:pt>
                <c:pt idx="7">
                  <c:v>Гусь-Хрустальный р-н</c:v>
                </c:pt>
                <c:pt idx="8">
                  <c:v>Камешковский р-н</c:v>
                </c:pt>
                <c:pt idx="9">
                  <c:v>Киржачский р-н</c:v>
                </c:pt>
                <c:pt idx="10">
                  <c:v>Ковровский район</c:v>
                </c:pt>
                <c:pt idx="11">
                  <c:v>Кольчугинский район</c:v>
                </c:pt>
                <c:pt idx="12">
                  <c:v>Меленковский р-н</c:v>
                </c:pt>
                <c:pt idx="13">
                  <c:v>Муром</c:v>
                </c:pt>
                <c:pt idx="14">
                  <c:v>Муромский р-н</c:v>
                </c:pt>
                <c:pt idx="15">
                  <c:v>Петушинский р-н</c:v>
                </c:pt>
                <c:pt idx="16">
                  <c:v>Селивановский р-н</c:v>
                </c:pt>
                <c:pt idx="17">
                  <c:v>Собинский р-н</c:v>
                </c:pt>
                <c:pt idx="18">
                  <c:v>Судогодский район</c:v>
                </c:pt>
                <c:pt idx="19">
                  <c:v>Суздальский р-н</c:v>
                </c:pt>
                <c:pt idx="20">
                  <c:v>Юрьев-Польский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191</c:v>
                </c:pt>
                <c:pt idx="1">
                  <c:v>166</c:v>
                </c:pt>
                <c:pt idx="2">
                  <c:v>1255</c:v>
                </c:pt>
                <c:pt idx="3">
                  <c:v>31</c:v>
                </c:pt>
                <c:pt idx="4">
                  <c:v>55</c:v>
                </c:pt>
                <c:pt idx="5">
                  <c:v>277</c:v>
                </c:pt>
                <c:pt idx="6">
                  <c:v>2</c:v>
                </c:pt>
                <c:pt idx="7">
                  <c:v>54</c:v>
                </c:pt>
                <c:pt idx="8">
                  <c:v>36</c:v>
                </c:pt>
                <c:pt idx="9">
                  <c:v>2</c:v>
                </c:pt>
                <c:pt idx="10">
                  <c:v>114</c:v>
                </c:pt>
                <c:pt idx="11">
                  <c:v>22</c:v>
                </c:pt>
                <c:pt idx="12">
                  <c:v>176</c:v>
                </c:pt>
                <c:pt idx="13">
                  <c:v>23</c:v>
                </c:pt>
                <c:pt idx="14">
                  <c:v>48</c:v>
                </c:pt>
                <c:pt idx="15">
                  <c:v>13</c:v>
                </c:pt>
                <c:pt idx="16">
                  <c:v>9</c:v>
                </c:pt>
                <c:pt idx="17">
                  <c:v>169</c:v>
                </c:pt>
                <c:pt idx="18">
                  <c:v>1</c:v>
                </c:pt>
                <c:pt idx="19">
                  <c:v>14</c:v>
                </c:pt>
                <c:pt idx="2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 уч.г.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338966853728087E-3"/>
                  <c:y val="-4.921933738628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69005611842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11772593742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8966853728087E-3"/>
                  <c:y val="-3.896530876414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47417134320214E-2"/>
                  <c:y val="-2.46096686931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338966853728612E-3"/>
                  <c:y val="-3.69145030397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016900561184263E-3"/>
                  <c:y val="-2.46096686931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4.511772593742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677933707456174E-3"/>
                  <c:y val="-2.050805724428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355867414912347E-3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38966853728087E-3"/>
                  <c:y val="-2.255886296871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7206760224473705E-2"/>
                  <c:y val="-6.1524171732856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8.6033801122368525E-3"/>
                  <c:y val="-4.921933738628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2.007455359521932E-2"/>
                  <c:y val="-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Александровский район </c:v>
                </c:pt>
                <c:pt idx="1">
                  <c:v>Вязниковский район</c:v>
                </c:pt>
                <c:pt idx="2">
                  <c:v>Владимир</c:v>
                </c:pt>
                <c:pt idx="3">
                  <c:v>г.Гусь-Хрустальный</c:v>
                </c:pt>
                <c:pt idx="4">
                  <c:v>Ковров</c:v>
                </c:pt>
                <c:pt idx="5">
                  <c:v>г.Радужный</c:v>
                </c:pt>
                <c:pt idx="6">
                  <c:v>Гороховецкий р-н</c:v>
                </c:pt>
                <c:pt idx="7">
                  <c:v>Гусь-Хрустальный р-н</c:v>
                </c:pt>
                <c:pt idx="8">
                  <c:v>Камешковский р-н</c:v>
                </c:pt>
                <c:pt idx="9">
                  <c:v>Киржачский р-н</c:v>
                </c:pt>
                <c:pt idx="10">
                  <c:v>Ковровский район</c:v>
                </c:pt>
                <c:pt idx="11">
                  <c:v>Кольчугинский район</c:v>
                </c:pt>
                <c:pt idx="12">
                  <c:v>Меленковский р-н</c:v>
                </c:pt>
                <c:pt idx="13">
                  <c:v>Муром</c:v>
                </c:pt>
                <c:pt idx="14">
                  <c:v>Муромский р-н</c:v>
                </c:pt>
                <c:pt idx="15">
                  <c:v>Петушинский р-н</c:v>
                </c:pt>
                <c:pt idx="16">
                  <c:v>Селивановский р-н</c:v>
                </c:pt>
                <c:pt idx="17">
                  <c:v>Собинский р-н</c:v>
                </c:pt>
                <c:pt idx="18">
                  <c:v>Судогодский район</c:v>
                </c:pt>
                <c:pt idx="19">
                  <c:v>Суздальский р-н</c:v>
                </c:pt>
                <c:pt idx="20">
                  <c:v>Юрьев-Польский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24</c:v>
                </c:pt>
                <c:pt idx="1">
                  <c:v>166</c:v>
                </c:pt>
                <c:pt idx="2">
                  <c:v>1271</c:v>
                </c:pt>
                <c:pt idx="3">
                  <c:v>29</c:v>
                </c:pt>
                <c:pt idx="4">
                  <c:v>46</c:v>
                </c:pt>
                <c:pt idx="5">
                  <c:v>326</c:v>
                </c:pt>
                <c:pt idx="6">
                  <c:v>1</c:v>
                </c:pt>
                <c:pt idx="7">
                  <c:v>54</c:v>
                </c:pt>
                <c:pt idx="8">
                  <c:v>20</c:v>
                </c:pt>
                <c:pt idx="9">
                  <c:v>2</c:v>
                </c:pt>
                <c:pt idx="10">
                  <c:v>103</c:v>
                </c:pt>
                <c:pt idx="11">
                  <c:v>30</c:v>
                </c:pt>
                <c:pt idx="12">
                  <c:v>228</c:v>
                </c:pt>
                <c:pt idx="13">
                  <c:v>23</c:v>
                </c:pt>
                <c:pt idx="14">
                  <c:v>142</c:v>
                </c:pt>
                <c:pt idx="15">
                  <c:v>13</c:v>
                </c:pt>
                <c:pt idx="16">
                  <c:v>10</c:v>
                </c:pt>
                <c:pt idx="17">
                  <c:v>198</c:v>
                </c:pt>
                <c:pt idx="18">
                  <c:v>1</c:v>
                </c:pt>
                <c:pt idx="19">
                  <c:v>14</c:v>
                </c:pt>
                <c:pt idx="20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59104"/>
        <c:axId val="43760640"/>
        <c:axId val="0"/>
      </c:bar3DChart>
      <c:catAx>
        <c:axId val="4375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760640"/>
        <c:crosses val="autoZero"/>
        <c:auto val="1"/>
        <c:lblAlgn val="ctr"/>
        <c:lblOffset val="100"/>
        <c:noMultiLvlLbl val="0"/>
      </c:catAx>
      <c:valAx>
        <c:axId val="4376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5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5DB1B-7FC4-4F95-86A8-7F0633EA93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670CA-C943-406B-86FC-ED790167FE39}">
      <dgm:prSet phldrT="[Текст]"/>
      <dgm:spPr/>
      <dgm:t>
        <a:bodyPr/>
        <a:lstStyle/>
        <a:p>
          <a:r>
            <a:rPr lang="ru-RU" dirty="0" smtClean="0"/>
            <a:t>группы детей, временно не посещающих образовательную организацию</a:t>
          </a:r>
          <a:endParaRPr lang="ru-RU" dirty="0"/>
        </a:p>
      </dgm:t>
    </dgm:pt>
    <dgm:pt modelId="{49C5D67A-431A-4CE8-AEE9-F2517D159865}" type="parTrans" cxnId="{DDE212C1-AA75-4B50-946D-F9EAF0B521C8}">
      <dgm:prSet/>
      <dgm:spPr/>
      <dgm:t>
        <a:bodyPr/>
        <a:lstStyle/>
        <a:p>
          <a:endParaRPr lang="ru-RU"/>
        </a:p>
      </dgm:t>
    </dgm:pt>
    <dgm:pt modelId="{86EE5CC2-8102-42DA-8D01-E0ACB13C038D}" type="sibTrans" cxnId="{DDE212C1-AA75-4B50-946D-F9EAF0B521C8}">
      <dgm:prSet/>
      <dgm:spPr/>
      <dgm:t>
        <a:bodyPr/>
        <a:lstStyle/>
        <a:p>
          <a:endParaRPr lang="ru-RU"/>
        </a:p>
      </dgm:t>
    </dgm:pt>
    <dgm:pt modelId="{4F271DDA-884E-4B46-A8DB-3DC9A2E16528}">
      <dgm:prSet phldrT="[Текст]" custT="1"/>
      <dgm:spPr/>
      <dgm:t>
        <a:bodyPr/>
        <a:lstStyle/>
        <a:p>
          <a:r>
            <a:rPr lang="ru-RU" sz="1000" dirty="0" smtClean="0"/>
            <a:t>спортсмены</a:t>
          </a:r>
          <a:endParaRPr lang="ru-RU" sz="1000" dirty="0"/>
        </a:p>
      </dgm:t>
    </dgm:pt>
    <dgm:pt modelId="{E83946C5-47B6-4311-BAD7-A4763A26CA9E}" type="parTrans" cxnId="{B4DC6907-5722-499F-8050-65B3973DC4D8}">
      <dgm:prSet/>
      <dgm:spPr/>
      <dgm:t>
        <a:bodyPr/>
        <a:lstStyle/>
        <a:p>
          <a:endParaRPr lang="ru-RU"/>
        </a:p>
      </dgm:t>
    </dgm:pt>
    <dgm:pt modelId="{9C4B19EB-F8D5-438F-9D69-150B4E517CD7}" type="sibTrans" cxnId="{B4DC6907-5722-499F-8050-65B3973DC4D8}">
      <dgm:prSet/>
      <dgm:spPr/>
      <dgm:t>
        <a:bodyPr/>
        <a:lstStyle/>
        <a:p>
          <a:endParaRPr lang="ru-RU"/>
        </a:p>
      </dgm:t>
    </dgm:pt>
    <dgm:pt modelId="{B4DCF86E-D0D7-4B23-A4D8-D300ABAFD20B}">
      <dgm:prSet phldrT="[Текст]" custT="1"/>
      <dgm:spPr/>
      <dgm:t>
        <a:bodyPr/>
        <a:lstStyle/>
        <a:p>
          <a:r>
            <a:rPr lang="ru-RU" sz="1000" dirty="0" smtClean="0"/>
            <a:t>дети, временно проживающие в других регионах (странах) </a:t>
          </a:r>
          <a:endParaRPr lang="ru-RU" sz="1000" dirty="0"/>
        </a:p>
      </dgm:t>
    </dgm:pt>
    <dgm:pt modelId="{715FBFD9-2721-4FAE-860A-A2FC64986D2B}" type="parTrans" cxnId="{3E9CF267-A673-4983-8BA3-24A7C130A00C}">
      <dgm:prSet/>
      <dgm:spPr/>
      <dgm:t>
        <a:bodyPr/>
        <a:lstStyle/>
        <a:p>
          <a:endParaRPr lang="ru-RU"/>
        </a:p>
      </dgm:t>
    </dgm:pt>
    <dgm:pt modelId="{84DD8965-4212-4CCF-B427-9040E2B64E7F}" type="sibTrans" cxnId="{3E9CF267-A673-4983-8BA3-24A7C130A00C}">
      <dgm:prSet/>
      <dgm:spPr/>
      <dgm:t>
        <a:bodyPr/>
        <a:lstStyle/>
        <a:p>
          <a:endParaRPr lang="ru-RU"/>
        </a:p>
      </dgm:t>
    </dgm:pt>
    <dgm:pt modelId="{07AA9AB6-58B7-482C-87E3-53BF2FAF84FC}">
      <dgm:prSet phldrT="[Текст]"/>
      <dgm:spPr/>
      <dgm:t>
        <a:bodyPr/>
        <a:lstStyle/>
        <a:p>
          <a:r>
            <a:rPr lang="ru-RU" dirty="0" smtClean="0"/>
            <a:t>обучающиеся с особыми образовательными потребностями</a:t>
          </a:r>
          <a:endParaRPr lang="ru-RU" dirty="0"/>
        </a:p>
      </dgm:t>
    </dgm:pt>
    <dgm:pt modelId="{9BBEBB7E-531B-4E6B-9291-F729873C2F71}" type="parTrans" cxnId="{EFEC27B1-595E-4E8D-A9AC-D5314CF3FDF2}">
      <dgm:prSet/>
      <dgm:spPr/>
      <dgm:t>
        <a:bodyPr/>
        <a:lstStyle/>
        <a:p>
          <a:endParaRPr lang="ru-RU"/>
        </a:p>
      </dgm:t>
    </dgm:pt>
    <dgm:pt modelId="{3D900215-6301-4FA5-B72C-841356C2EEBD}" type="sibTrans" cxnId="{EFEC27B1-595E-4E8D-A9AC-D5314CF3FDF2}">
      <dgm:prSet/>
      <dgm:spPr/>
      <dgm:t>
        <a:bodyPr/>
        <a:lstStyle/>
        <a:p>
          <a:endParaRPr lang="ru-RU"/>
        </a:p>
      </dgm:t>
    </dgm:pt>
    <dgm:pt modelId="{718CEB5E-9E98-45F4-82BB-3ADBA1F82312}">
      <dgm:prSet phldrT="[Текст]" custT="1"/>
      <dgm:spPr/>
      <dgm:t>
        <a:bodyPr/>
        <a:lstStyle/>
        <a:p>
          <a:r>
            <a:rPr lang="ru-RU" sz="1000" dirty="0" smtClean="0"/>
            <a:t>дети-инвалиды</a:t>
          </a:r>
          <a:endParaRPr lang="ru-RU" sz="1000" dirty="0"/>
        </a:p>
      </dgm:t>
    </dgm:pt>
    <dgm:pt modelId="{6A9B0423-08A4-4545-BEA7-D4099F1127CE}" type="parTrans" cxnId="{49090F48-C989-4AAD-8211-541758EE7A69}">
      <dgm:prSet/>
      <dgm:spPr/>
      <dgm:t>
        <a:bodyPr/>
        <a:lstStyle/>
        <a:p>
          <a:endParaRPr lang="ru-RU"/>
        </a:p>
      </dgm:t>
    </dgm:pt>
    <dgm:pt modelId="{E2CCFD3E-E432-4AEE-BBBE-865925632870}" type="sibTrans" cxnId="{49090F48-C989-4AAD-8211-541758EE7A69}">
      <dgm:prSet/>
      <dgm:spPr/>
      <dgm:t>
        <a:bodyPr/>
        <a:lstStyle/>
        <a:p>
          <a:endParaRPr lang="ru-RU"/>
        </a:p>
      </dgm:t>
    </dgm:pt>
    <dgm:pt modelId="{1A1BD368-4DA4-4417-8413-EB572E2DBEAE}">
      <dgm:prSet phldrT="[Текст]"/>
      <dgm:spPr/>
      <dgm:t>
        <a:bodyPr/>
        <a:lstStyle/>
        <a:p>
          <a:r>
            <a:rPr lang="ru-RU" dirty="0" smtClean="0"/>
            <a:t>одаренные дети</a:t>
          </a:r>
          <a:endParaRPr lang="ru-RU" dirty="0"/>
        </a:p>
      </dgm:t>
    </dgm:pt>
    <dgm:pt modelId="{E6B9929D-37A7-4014-960F-30BA8DF911F2}" type="parTrans" cxnId="{0E525211-150F-4BC6-9C84-AA4A1F799940}">
      <dgm:prSet/>
      <dgm:spPr/>
      <dgm:t>
        <a:bodyPr/>
        <a:lstStyle/>
        <a:p>
          <a:endParaRPr lang="ru-RU"/>
        </a:p>
      </dgm:t>
    </dgm:pt>
    <dgm:pt modelId="{026B8B29-FA51-4F46-9CFC-4FC7BB69DF62}" type="sibTrans" cxnId="{0E525211-150F-4BC6-9C84-AA4A1F799940}">
      <dgm:prSet/>
      <dgm:spPr/>
      <dgm:t>
        <a:bodyPr/>
        <a:lstStyle/>
        <a:p>
          <a:endParaRPr lang="ru-RU"/>
        </a:p>
      </dgm:t>
    </dgm:pt>
    <dgm:pt modelId="{882DE84F-23D6-4538-903E-835A7BCFDE9D}">
      <dgm:prSet phldrT="[Текст]" custT="1"/>
      <dgm:spPr/>
      <dgm:t>
        <a:bodyPr/>
        <a:lstStyle/>
        <a:p>
          <a:r>
            <a:rPr lang="ru-RU" sz="1000" dirty="0" smtClean="0"/>
            <a:t>межшкольные или межмуниципальные группы детей, участвующие в проектной или исследовательской работе</a:t>
          </a:r>
          <a:endParaRPr lang="ru-RU" sz="1000" dirty="0"/>
        </a:p>
      </dgm:t>
    </dgm:pt>
    <dgm:pt modelId="{9F596C5C-63BD-4C5E-8DD5-0D637B10E3A6}" type="parTrans" cxnId="{04998353-6A5C-4512-B704-33772224C451}">
      <dgm:prSet/>
      <dgm:spPr/>
      <dgm:t>
        <a:bodyPr/>
        <a:lstStyle/>
        <a:p>
          <a:endParaRPr lang="ru-RU"/>
        </a:p>
      </dgm:t>
    </dgm:pt>
    <dgm:pt modelId="{08F74063-812E-43E3-B77C-4A41A3850320}" type="sibTrans" cxnId="{04998353-6A5C-4512-B704-33772224C451}">
      <dgm:prSet/>
      <dgm:spPr/>
      <dgm:t>
        <a:bodyPr/>
        <a:lstStyle/>
        <a:p>
          <a:endParaRPr lang="ru-RU"/>
        </a:p>
      </dgm:t>
    </dgm:pt>
    <dgm:pt modelId="{7C60F2FE-91E3-40E3-A9C0-D438942EA645}">
      <dgm:prSet phldrT="[Текст]" custT="1"/>
      <dgm:spPr/>
      <dgm:t>
        <a:bodyPr/>
        <a:lstStyle/>
        <a:p>
          <a:r>
            <a:rPr lang="ru-RU" sz="1000" dirty="0" smtClean="0"/>
            <a:t>дети, обучающиеся по программам спецкурсов по выбору, в том числе на азе других образовательных организаций </a:t>
          </a:r>
          <a:endParaRPr lang="ru-RU" sz="1000" dirty="0"/>
        </a:p>
      </dgm:t>
    </dgm:pt>
    <dgm:pt modelId="{AB684AF8-A917-46A8-A4AA-1CF19D6BF8F8}" type="parTrans" cxnId="{B478C536-A7E9-4820-86D7-B63B8495F620}">
      <dgm:prSet/>
      <dgm:spPr/>
      <dgm:t>
        <a:bodyPr/>
        <a:lstStyle/>
        <a:p>
          <a:endParaRPr lang="ru-RU"/>
        </a:p>
      </dgm:t>
    </dgm:pt>
    <dgm:pt modelId="{B11989D5-F91C-4DBE-B001-6D02E611A3A4}" type="sibTrans" cxnId="{B478C536-A7E9-4820-86D7-B63B8495F620}">
      <dgm:prSet/>
      <dgm:spPr/>
      <dgm:t>
        <a:bodyPr/>
        <a:lstStyle/>
        <a:p>
          <a:endParaRPr lang="ru-RU"/>
        </a:p>
      </dgm:t>
    </dgm:pt>
    <dgm:pt modelId="{D3895BC3-5DD0-47A1-A10F-1B1A86D916AE}">
      <dgm:prSet phldrT="[Текст]"/>
      <dgm:spPr/>
      <dgm:t>
        <a:bodyPr/>
        <a:lstStyle/>
        <a:p>
          <a:r>
            <a:rPr lang="ru-RU" dirty="0" smtClean="0"/>
            <a:t>творческие, профильные группы</a:t>
          </a:r>
          <a:endParaRPr lang="ru-RU" dirty="0"/>
        </a:p>
      </dgm:t>
    </dgm:pt>
    <dgm:pt modelId="{A77C9EE3-2260-4649-996C-46E2569631F8}" type="parTrans" cxnId="{1654883A-668C-4BDF-AC94-D94281B9BD10}">
      <dgm:prSet/>
      <dgm:spPr/>
      <dgm:t>
        <a:bodyPr/>
        <a:lstStyle/>
        <a:p>
          <a:endParaRPr lang="ru-RU"/>
        </a:p>
      </dgm:t>
    </dgm:pt>
    <dgm:pt modelId="{DFE1DB1D-AB2B-4B24-B3E8-DC5BFB083A4B}" type="sibTrans" cxnId="{1654883A-668C-4BDF-AC94-D94281B9BD10}">
      <dgm:prSet/>
      <dgm:spPr/>
      <dgm:t>
        <a:bodyPr/>
        <a:lstStyle/>
        <a:p>
          <a:endParaRPr lang="ru-RU"/>
        </a:p>
      </dgm:t>
    </dgm:pt>
    <dgm:pt modelId="{001FA4C5-DE51-4057-B043-8B51E4DBE4C6}">
      <dgm:prSet phldrT="[Текст]" custT="1"/>
      <dgm:spPr/>
      <dgm:t>
        <a:bodyPr/>
        <a:lstStyle/>
        <a:p>
          <a:r>
            <a:rPr lang="ru-RU" sz="1000" dirty="0" smtClean="0"/>
            <a:t>победители и участники олимпиад, конкурсов</a:t>
          </a:r>
        </a:p>
      </dgm:t>
    </dgm:pt>
    <dgm:pt modelId="{7288E718-BEA7-421E-8E63-BD9A18108C68}" type="parTrans" cxnId="{BB16B527-D3EF-4BC9-B109-04DAD767030A}">
      <dgm:prSet/>
      <dgm:spPr/>
      <dgm:t>
        <a:bodyPr/>
        <a:lstStyle/>
        <a:p>
          <a:endParaRPr lang="ru-RU"/>
        </a:p>
      </dgm:t>
    </dgm:pt>
    <dgm:pt modelId="{AD30A77D-2149-47DC-B3B1-5C556EBCD918}" type="sibTrans" cxnId="{BB16B527-D3EF-4BC9-B109-04DAD767030A}">
      <dgm:prSet/>
      <dgm:spPr/>
      <dgm:t>
        <a:bodyPr/>
        <a:lstStyle/>
        <a:p>
          <a:endParaRPr lang="ru-RU"/>
        </a:p>
      </dgm:t>
    </dgm:pt>
    <dgm:pt modelId="{6C0CCE4B-7D9C-413E-9665-3CCDCE7A7395}">
      <dgm:prSet phldrT="[Текст]" custT="1"/>
      <dgm:spPr/>
      <dgm:t>
        <a:bodyPr/>
        <a:lstStyle/>
        <a:p>
          <a:r>
            <a:rPr lang="ru-RU" sz="1000" dirty="0" smtClean="0"/>
            <a:t>участники творческих коллективов</a:t>
          </a:r>
          <a:endParaRPr lang="ru-RU" sz="1000" dirty="0"/>
        </a:p>
      </dgm:t>
    </dgm:pt>
    <dgm:pt modelId="{281A7949-1458-4D7D-BF63-660C0611CE5A}" type="parTrans" cxnId="{7438A3B1-B6A3-4EF4-BD53-854DF7406119}">
      <dgm:prSet/>
      <dgm:spPr/>
      <dgm:t>
        <a:bodyPr/>
        <a:lstStyle/>
        <a:p>
          <a:endParaRPr lang="ru-RU"/>
        </a:p>
      </dgm:t>
    </dgm:pt>
    <dgm:pt modelId="{17B638A2-166E-4A84-9D32-6AE1AA7C0639}" type="sibTrans" cxnId="{7438A3B1-B6A3-4EF4-BD53-854DF7406119}">
      <dgm:prSet/>
      <dgm:spPr/>
      <dgm:t>
        <a:bodyPr/>
        <a:lstStyle/>
        <a:p>
          <a:endParaRPr lang="ru-RU"/>
        </a:p>
      </dgm:t>
    </dgm:pt>
    <dgm:pt modelId="{38378637-DD66-4DA2-A7B0-3D869755766D}">
      <dgm:prSet phldrT="[Текст]" custT="1"/>
      <dgm:spPr/>
      <dgm:t>
        <a:bodyPr/>
        <a:lstStyle/>
        <a:p>
          <a:r>
            <a:rPr lang="ru-RU" sz="1000" dirty="0" smtClean="0"/>
            <a:t>дети с ограниченными возможностями здоровья</a:t>
          </a:r>
          <a:endParaRPr lang="ru-RU" sz="1000" dirty="0"/>
        </a:p>
      </dgm:t>
    </dgm:pt>
    <dgm:pt modelId="{C38B946D-6621-4B93-A16B-B546FD32EFE9}" type="parTrans" cxnId="{41C7F16F-D287-4117-A915-04E4D9F08471}">
      <dgm:prSet/>
      <dgm:spPr/>
      <dgm:t>
        <a:bodyPr/>
        <a:lstStyle/>
        <a:p>
          <a:endParaRPr lang="ru-RU"/>
        </a:p>
      </dgm:t>
    </dgm:pt>
    <dgm:pt modelId="{6BEC7C38-81D9-48CC-911F-49E719DA5733}" type="sibTrans" cxnId="{41C7F16F-D287-4117-A915-04E4D9F08471}">
      <dgm:prSet/>
      <dgm:spPr/>
      <dgm:t>
        <a:bodyPr/>
        <a:lstStyle/>
        <a:p>
          <a:endParaRPr lang="ru-RU"/>
        </a:p>
      </dgm:t>
    </dgm:pt>
    <dgm:pt modelId="{915E907A-56BB-4FB9-BF6A-209794E9A6E8}">
      <dgm:prSet phldrT="[Текст]" custT="1"/>
      <dgm:spPr/>
      <dgm:t>
        <a:bodyPr/>
        <a:lstStyle/>
        <a:p>
          <a:r>
            <a:rPr lang="ru-RU" sz="1000" dirty="0" smtClean="0"/>
            <a:t>дети , имеющие образовательные потребности, выходящие за рамки очного обучения</a:t>
          </a:r>
        </a:p>
      </dgm:t>
    </dgm:pt>
    <dgm:pt modelId="{AD162A1E-20D6-483F-9FB6-BAC518D08BA3}" type="parTrans" cxnId="{BAE9809F-58DB-4FBF-BA88-E14DF20FD63B}">
      <dgm:prSet/>
      <dgm:spPr/>
      <dgm:t>
        <a:bodyPr/>
        <a:lstStyle/>
        <a:p>
          <a:endParaRPr lang="ru-RU"/>
        </a:p>
      </dgm:t>
    </dgm:pt>
    <dgm:pt modelId="{BCA2FCCC-41C0-42FF-9844-0B83B4450F46}" type="sibTrans" cxnId="{BAE9809F-58DB-4FBF-BA88-E14DF20FD63B}">
      <dgm:prSet/>
      <dgm:spPr/>
      <dgm:t>
        <a:bodyPr/>
        <a:lstStyle/>
        <a:p>
          <a:endParaRPr lang="ru-RU"/>
        </a:p>
      </dgm:t>
    </dgm:pt>
    <dgm:pt modelId="{9ADECF62-9E68-4BFC-9EFB-D06BF486F26F}">
      <dgm:prSet phldrT="[Текст]" custT="1"/>
      <dgm:spPr/>
      <dgm:t>
        <a:bodyPr/>
        <a:lstStyle/>
        <a:p>
          <a:r>
            <a:rPr lang="ru-RU" sz="1000" dirty="0" smtClean="0"/>
            <a:t>часто болеющие дети</a:t>
          </a:r>
          <a:endParaRPr lang="ru-RU" sz="1000" dirty="0"/>
        </a:p>
      </dgm:t>
    </dgm:pt>
    <dgm:pt modelId="{4F68FCB7-9504-4562-9597-B3C6DC148391}" type="parTrans" cxnId="{DA0F2F3A-52DB-4571-A588-2F8E4D3A2EED}">
      <dgm:prSet/>
      <dgm:spPr/>
      <dgm:t>
        <a:bodyPr/>
        <a:lstStyle/>
        <a:p>
          <a:endParaRPr lang="ru-RU"/>
        </a:p>
      </dgm:t>
    </dgm:pt>
    <dgm:pt modelId="{085926F9-1C61-49D8-BD61-1DA772A94075}" type="sibTrans" cxnId="{DA0F2F3A-52DB-4571-A588-2F8E4D3A2EED}">
      <dgm:prSet/>
      <dgm:spPr/>
      <dgm:t>
        <a:bodyPr/>
        <a:lstStyle/>
        <a:p>
          <a:endParaRPr lang="ru-RU"/>
        </a:p>
      </dgm:t>
    </dgm:pt>
    <dgm:pt modelId="{93DE4FE9-831C-48E3-BDD0-E05346A957C6}">
      <dgm:prSet phldrT="[Текст]" custT="1"/>
      <dgm:spPr/>
      <dgm:t>
        <a:bodyPr/>
        <a:lstStyle/>
        <a:p>
          <a:r>
            <a:rPr lang="ru-RU" sz="1000" dirty="0" smtClean="0"/>
            <a:t>заболевшие и временно не посещающие школу</a:t>
          </a:r>
          <a:endParaRPr lang="ru-RU" sz="1000" dirty="0"/>
        </a:p>
      </dgm:t>
    </dgm:pt>
    <dgm:pt modelId="{642DBFBB-80B0-4BDE-B881-691F59A61FCF}" type="parTrans" cxnId="{CA6658FC-0E28-43C1-B7C4-0A4399D5FEB1}">
      <dgm:prSet/>
      <dgm:spPr/>
      <dgm:t>
        <a:bodyPr/>
        <a:lstStyle/>
        <a:p>
          <a:endParaRPr lang="ru-RU"/>
        </a:p>
      </dgm:t>
    </dgm:pt>
    <dgm:pt modelId="{BF89E504-BC01-4302-8A6C-D9138D22CBE4}" type="sibTrans" cxnId="{CA6658FC-0E28-43C1-B7C4-0A4399D5FEB1}">
      <dgm:prSet/>
      <dgm:spPr/>
      <dgm:t>
        <a:bodyPr/>
        <a:lstStyle/>
        <a:p>
          <a:endParaRPr lang="ru-RU"/>
        </a:p>
      </dgm:t>
    </dgm:pt>
    <dgm:pt modelId="{94441D55-EFB1-4CBF-B442-396252404B0B}">
      <dgm:prSet phldrT="[Текст]"/>
      <dgm:spPr/>
      <dgm:t>
        <a:bodyPr/>
        <a:lstStyle/>
        <a:p>
          <a:r>
            <a:rPr lang="ru-RU" dirty="0" smtClean="0"/>
            <a:t>все обучающиеся региональной системы образования</a:t>
          </a:r>
          <a:endParaRPr lang="ru-RU" dirty="0"/>
        </a:p>
      </dgm:t>
    </dgm:pt>
    <dgm:pt modelId="{ABF32555-F014-494A-88EA-4EF09DBDF2F0}" type="parTrans" cxnId="{C40D08AA-4736-4E54-B209-663C6CB66625}">
      <dgm:prSet/>
      <dgm:spPr/>
      <dgm:t>
        <a:bodyPr/>
        <a:lstStyle/>
        <a:p>
          <a:endParaRPr lang="ru-RU"/>
        </a:p>
      </dgm:t>
    </dgm:pt>
    <dgm:pt modelId="{EC7CB94E-6E5B-4437-8A12-436A1BF6BBF2}" type="sibTrans" cxnId="{C40D08AA-4736-4E54-B209-663C6CB66625}">
      <dgm:prSet/>
      <dgm:spPr/>
      <dgm:t>
        <a:bodyPr/>
        <a:lstStyle/>
        <a:p>
          <a:endParaRPr lang="ru-RU"/>
        </a:p>
      </dgm:t>
    </dgm:pt>
    <dgm:pt modelId="{57C5330A-3B9F-4655-8186-5766456D73B9}">
      <dgm:prSet phldrT="[Текст]"/>
      <dgm:spPr/>
      <dgm:t>
        <a:bodyPr/>
        <a:lstStyle/>
        <a:p>
          <a:r>
            <a:rPr lang="ru-RU" dirty="0" smtClean="0"/>
            <a:t>обучающиеся сельских, малокомплектных ОО, имеющих проблемы с кадровым обеспечением ОП</a:t>
          </a:r>
          <a:endParaRPr lang="ru-RU" dirty="0"/>
        </a:p>
      </dgm:t>
    </dgm:pt>
    <dgm:pt modelId="{45D58030-71B6-4DF0-BA65-3678F918DE92}" type="parTrans" cxnId="{84B6E5ED-7E48-45C1-879E-0375CDD84486}">
      <dgm:prSet/>
      <dgm:spPr/>
      <dgm:t>
        <a:bodyPr/>
        <a:lstStyle/>
        <a:p>
          <a:endParaRPr lang="ru-RU"/>
        </a:p>
      </dgm:t>
    </dgm:pt>
    <dgm:pt modelId="{4B35FDDB-F2DA-408F-8339-5B482C57223C}" type="sibTrans" cxnId="{84B6E5ED-7E48-45C1-879E-0375CDD84486}">
      <dgm:prSet/>
      <dgm:spPr/>
      <dgm:t>
        <a:bodyPr/>
        <a:lstStyle/>
        <a:p>
          <a:endParaRPr lang="ru-RU"/>
        </a:p>
      </dgm:t>
    </dgm:pt>
    <dgm:pt modelId="{6A61ACC5-C5B8-4928-AEE1-3F3F6FA39CFD}">
      <dgm:prSet custT="1"/>
      <dgm:spPr/>
      <dgm:t>
        <a:bodyPr/>
        <a:lstStyle/>
        <a:p>
          <a:r>
            <a:rPr lang="ru-RU" sz="700" dirty="0" smtClean="0"/>
            <a:t>реализация индивидуальных образовательных траекторий средствами СЭДО</a:t>
          </a:r>
          <a:endParaRPr lang="ru-RU" sz="700" dirty="0"/>
        </a:p>
      </dgm:t>
    </dgm:pt>
    <dgm:pt modelId="{CB18AFBE-7DD3-4C30-A87D-16D5E4510FEB}" type="parTrans" cxnId="{3ADF4572-6946-4718-BD6D-ABFAB0F06471}">
      <dgm:prSet/>
      <dgm:spPr/>
      <dgm:t>
        <a:bodyPr/>
        <a:lstStyle/>
        <a:p>
          <a:endParaRPr lang="ru-RU"/>
        </a:p>
      </dgm:t>
    </dgm:pt>
    <dgm:pt modelId="{50BEB644-6AA2-451A-91AD-56E5DA88FA35}" type="sibTrans" cxnId="{3ADF4572-6946-4718-BD6D-ABFAB0F06471}">
      <dgm:prSet/>
      <dgm:spPr/>
      <dgm:t>
        <a:bodyPr/>
        <a:lstStyle/>
        <a:p>
          <a:endParaRPr lang="ru-RU"/>
        </a:p>
      </dgm:t>
    </dgm:pt>
    <dgm:pt modelId="{6E0439FA-6AEA-43BE-8595-1FE4C9EB5F66}">
      <dgm:prSet custT="1"/>
      <dgm:spPr/>
      <dgm:t>
        <a:bodyPr/>
        <a:lstStyle/>
        <a:p>
          <a:r>
            <a:rPr lang="ru-RU" sz="700" dirty="0" smtClean="0"/>
            <a:t>сетевое взаимодействие образовательных организаций</a:t>
          </a:r>
          <a:endParaRPr lang="ru-RU" sz="700" dirty="0"/>
        </a:p>
      </dgm:t>
    </dgm:pt>
    <dgm:pt modelId="{0B01F819-7C4C-48D8-9FCF-1C11F1045EA7}" type="parTrans" cxnId="{06A13396-1EE1-440B-95ED-D2D8788B54E8}">
      <dgm:prSet/>
      <dgm:spPr/>
      <dgm:t>
        <a:bodyPr/>
        <a:lstStyle/>
        <a:p>
          <a:endParaRPr lang="ru-RU"/>
        </a:p>
      </dgm:t>
    </dgm:pt>
    <dgm:pt modelId="{8C3E03A8-E9C7-42F3-9681-BF4BBA21725F}" type="sibTrans" cxnId="{06A13396-1EE1-440B-95ED-D2D8788B54E8}">
      <dgm:prSet/>
      <dgm:spPr/>
      <dgm:t>
        <a:bodyPr/>
        <a:lstStyle/>
        <a:p>
          <a:endParaRPr lang="ru-RU"/>
        </a:p>
      </dgm:t>
    </dgm:pt>
    <dgm:pt modelId="{A46B5B26-BBDB-4F22-81CD-AF2C8473C965}">
      <dgm:prSet phldrT="[Текст]" custT="1"/>
      <dgm:spPr/>
      <dgm:t>
        <a:bodyPr/>
        <a:lstStyle/>
        <a:p>
          <a:r>
            <a:rPr lang="ru-RU" sz="1000" dirty="0" smtClean="0"/>
            <a:t>обеспечение доступности качественного образования независимо от места проживания</a:t>
          </a:r>
          <a:endParaRPr lang="ru-RU" sz="1000" dirty="0"/>
        </a:p>
      </dgm:t>
    </dgm:pt>
    <dgm:pt modelId="{DF531F25-F209-4134-A95E-860003DF29D7}" type="parTrans" cxnId="{1E3C463F-DE95-4AC0-8AF9-26036328F992}">
      <dgm:prSet/>
      <dgm:spPr/>
      <dgm:t>
        <a:bodyPr/>
        <a:lstStyle/>
        <a:p>
          <a:endParaRPr lang="ru-RU"/>
        </a:p>
      </dgm:t>
    </dgm:pt>
    <dgm:pt modelId="{6FF9270C-A72D-4E12-A221-0B3B22ED0747}" type="sibTrans" cxnId="{1E3C463F-DE95-4AC0-8AF9-26036328F992}">
      <dgm:prSet/>
      <dgm:spPr/>
      <dgm:t>
        <a:bodyPr/>
        <a:lstStyle/>
        <a:p>
          <a:endParaRPr lang="ru-RU"/>
        </a:p>
      </dgm:t>
    </dgm:pt>
    <dgm:pt modelId="{2EFB3279-791C-467E-A74F-040C81C76D5A}">
      <dgm:prSet custT="1"/>
      <dgm:spPr/>
      <dgm:t>
        <a:bodyPr/>
        <a:lstStyle/>
        <a:p>
          <a:r>
            <a:rPr lang="ru-RU" sz="800" dirty="0" smtClean="0"/>
            <a:t>организация заочной формы обучения</a:t>
          </a:r>
          <a:endParaRPr lang="ru-RU" sz="800" dirty="0"/>
        </a:p>
      </dgm:t>
    </dgm:pt>
    <dgm:pt modelId="{B2E1054D-5A16-4BFB-B632-793D25D47D66}" type="parTrans" cxnId="{92F9C9C3-B4D5-4E14-B036-25632018759B}">
      <dgm:prSet/>
      <dgm:spPr/>
      <dgm:t>
        <a:bodyPr/>
        <a:lstStyle/>
        <a:p>
          <a:endParaRPr lang="ru-RU"/>
        </a:p>
      </dgm:t>
    </dgm:pt>
    <dgm:pt modelId="{62494D58-DFAC-4576-B6EA-C57AD9F6C409}" type="sibTrans" cxnId="{92F9C9C3-B4D5-4E14-B036-25632018759B}">
      <dgm:prSet/>
      <dgm:spPr/>
      <dgm:t>
        <a:bodyPr/>
        <a:lstStyle/>
        <a:p>
          <a:endParaRPr lang="ru-RU"/>
        </a:p>
      </dgm:t>
    </dgm:pt>
    <dgm:pt modelId="{324EF000-5346-4C12-BD3D-27E1065CF641}">
      <dgm:prSet custT="1"/>
      <dgm:spPr/>
      <dgm:t>
        <a:bodyPr/>
        <a:lstStyle/>
        <a:p>
          <a:r>
            <a:rPr lang="ru-RU" sz="700" dirty="0" smtClean="0"/>
            <a:t>обеспечение образовательной мобильности обучающихся  </a:t>
          </a:r>
          <a:endParaRPr lang="ru-RU" sz="700" dirty="0"/>
        </a:p>
      </dgm:t>
    </dgm:pt>
    <dgm:pt modelId="{BDE5F57B-4964-4D15-BCF4-8FFCEC7BB4CD}" type="parTrans" cxnId="{106C8DF1-57FB-4DC3-97EF-28FCA00936B6}">
      <dgm:prSet/>
      <dgm:spPr/>
      <dgm:t>
        <a:bodyPr/>
        <a:lstStyle/>
        <a:p>
          <a:endParaRPr lang="ru-RU"/>
        </a:p>
      </dgm:t>
    </dgm:pt>
    <dgm:pt modelId="{18A981F2-A75E-4967-A55E-145D80F92633}" type="sibTrans" cxnId="{106C8DF1-57FB-4DC3-97EF-28FCA00936B6}">
      <dgm:prSet/>
      <dgm:spPr/>
      <dgm:t>
        <a:bodyPr/>
        <a:lstStyle/>
        <a:p>
          <a:endParaRPr lang="ru-RU"/>
        </a:p>
      </dgm:t>
    </dgm:pt>
    <dgm:pt modelId="{C860291A-8A94-4AFC-8699-A000145AA1D9}">
      <dgm:prSet custT="1"/>
      <dgm:spPr/>
      <dgm:t>
        <a:bodyPr/>
        <a:lstStyle/>
        <a:p>
          <a:r>
            <a:rPr lang="ru-RU" sz="800" dirty="0" smtClean="0"/>
            <a:t>внедрение принципов </a:t>
          </a:r>
          <a:r>
            <a:rPr lang="en-US" sz="800" dirty="0" smtClean="0"/>
            <a:t>Smart education </a:t>
          </a:r>
          <a:r>
            <a:rPr lang="ru-RU" sz="800" dirty="0" smtClean="0"/>
            <a:t>, разнообразие форматов проведения учебных занятий</a:t>
          </a:r>
          <a:endParaRPr lang="ru-RU" sz="700" dirty="0"/>
        </a:p>
      </dgm:t>
    </dgm:pt>
    <dgm:pt modelId="{DB8D7905-3AE5-45EC-AE62-64AA86A2775A}" type="parTrans" cxnId="{44109144-6AA1-4B51-9F14-9494D9AB52D5}">
      <dgm:prSet/>
      <dgm:spPr/>
      <dgm:t>
        <a:bodyPr/>
        <a:lstStyle/>
        <a:p>
          <a:endParaRPr lang="ru-RU"/>
        </a:p>
      </dgm:t>
    </dgm:pt>
    <dgm:pt modelId="{1C78DDA4-24B1-4FA4-BC8F-E1B80F50E0A0}" type="sibTrans" cxnId="{44109144-6AA1-4B51-9F14-9494D9AB52D5}">
      <dgm:prSet/>
      <dgm:spPr/>
      <dgm:t>
        <a:bodyPr/>
        <a:lstStyle/>
        <a:p>
          <a:endParaRPr lang="ru-RU"/>
        </a:p>
      </dgm:t>
    </dgm:pt>
    <dgm:pt modelId="{18B1FB8F-B2B3-4D04-8815-7D369F7B2614}" type="pres">
      <dgm:prSet presAssocID="{1D45DB1B-7FC4-4F95-86A8-7F0633EA93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62F36-E7B8-4B4C-ADD8-16A433CE0953}" type="pres">
      <dgm:prSet presAssocID="{94441D55-EFB1-4CBF-B442-396252404B0B}" presName="compNode" presStyleCnt="0"/>
      <dgm:spPr/>
    </dgm:pt>
    <dgm:pt modelId="{32298DB8-BF51-4AE1-9BAD-A088C678925F}" type="pres">
      <dgm:prSet presAssocID="{94441D55-EFB1-4CBF-B442-396252404B0B}" presName="aNode" presStyleLbl="bgShp" presStyleIdx="0" presStyleCnt="6"/>
      <dgm:spPr/>
      <dgm:t>
        <a:bodyPr/>
        <a:lstStyle/>
        <a:p>
          <a:endParaRPr lang="ru-RU"/>
        </a:p>
      </dgm:t>
    </dgm:pt>
    <dgm:pt modelId="{485CA769-BE0C-4E69-9EDD-264194EBA1EA}" type="pres">
      <dgm:prSet presAssocID="{94441D55-EFB1-4CBF-B442-396252404B0B}" presName="textNode" presStyleLbl="bgShp" presStyleIdx="0" presStyleCnt="6"/>
      <dgm:spPr/>
      <dgm:t>
        <a:bodyPr/>
        <a:lstStyle/>
        <a:p>
          <a:endParaRPr lang="ru-RU"/>
        </a:p>
      </dgm:t>
    </dgm:pt>
    <dgm:pt modelId="{9E6723F1-B510-4B06-A7B2-EBC63A535584}" type="pres">
      <dgm:prSet presAssocID="{94441D55-EFB1-4CBF-B442-396252404B0B}" presName="compChildNode" presStyleCnt="0"/>
      <dgm:spPr/>
    </dgm:pt>
    <dgm:pt modelId="{66FAD2C7-3704-49C1-8A2E-32B51929D222}" type="pres">
      <dgm:prSet presAssocID="{94441D55-EFB1-4CBF-B442-396252404B0B}" presName="theInnerList" presStyleCnt="0"/>
      <dgm:spPr/>
    </dgm:pt>
    <dgm:pt modelId="{DC117AAC-8392-4A2B-87B3-7EAE6463DA20}" type="pres">
      <dgm:prSet presAssocID="{6A61ACC5-C5B8-4928-AEE1-3F3F6FA39CFD}" presName="childNode" presStyleLbl="node1" presStyleIdx="0" presStyleCnt="17" custScaleY="6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A094F-3EDA-4655-8420-D72C87053185}" type="pres">
      <dgm:prSet presAssocID="{6A61ACC5-C5B8-4928-AEE1-3F3F6FA39CFD}" presName="aSpace2" presStyleCnt="0"/>
      <dgm:spPr/>
    </dgm:pt>
    <dgm:pt modelId="{A909E0CB-5356-4E0D-89E0-E37A8BC9CA42}" type="pres">
      <dgm:prSet presAssocID="{6E0439FA-6AEA-43BE-8595-1FE4C9EB5F66}" presName="childNode" presStyleLbl="node1" presStyleIdx="1" presStyleCnt="17" custScaleY="4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15B8-8BEE-4ADD-B19F-A7EDB55FACC4}" type="pres">
      <dgm:prSet presAssocID="{6E0439FA-6AEA-43BE-8595-1FE4C9EB5F66}" presName="aSpace2" presStyleCnt="0"/>
      <dgm:spPr/>
    </dgm:pt>
    <dgm:pt modelId="{1A4CBD58-983F-4F8D-A411-9D3EB6F96FEA}" type="pres">
      <dgm:prSet presAssocID="{324EF000-5346-4C12-BD3D-27E1065CF641}" presName="childNode" presStyleLbl="node1" presStyleIdx="2" presStyleCnt="17" custScaleY="70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88C51-B50A-4F87-B2AF-1992463D4BE3}" type="pres">
      <dgm:prSet presAssocID="{324EF000-5346-4C12-BD3D-27E1065CF641}" presName="aSpace2" presStyleCnt="0"/>
      <dgm:spPr/>
    </dgm:pt>
    <dgm:pt modelId="{3DB0F88E-7E8B-4F01-A9E3-194E4C729A3B}" type="pres">
      <dgm:prSet presAssocID="{C860291A-8A94-4AFC-8699-A000145AA1D9}" presName="childNode" presStyleLbl="node1" presStyleIdx="3" presStyleCnt="17" custScaleY="12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0E2B2-F732-4041-9D37-CFFBE84F0AEE}" type="pres">
      <dgm:prSet presAssocID="{C860291A-8A94-4AFC-8699-A000145AA1D9}" presName="aSpace2" presStyleCnt="0"/>
      <dgm:spPr/>
    </dgm:pt>
    <dgm:pt modelId="{3239BAF2-E94F-42EF-BA65-A51A359A85A3}" type="pres">
      <dgm:prSet presAssocID="{2EFB3279-791C-467E-A74F-040C81C76D5A}" presName="childNode" presStyleLbl="node1" presStyleIdx="4" presStyleCnt="17" custScaleY="4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96E4A-9775-4CE1-B530-D8F3268E446A}" type="pres">
      <dgm:prSet presAssocID="{94441D55-EFB1-4CBF-B442-396252404B0B}" presName="aSpace" presStyleCnt="0"/>
      <dgm:spPr/>
    </dgm:pt>
    <dgm:pt modelId="{CA69941C-B660-4BC5-A324-1C63741BAAC7}" type="pres">
      <dgm:prSet presAssocID="{57C5330A-3B9F-4655-8186-5766456D73B9}" presName="compNode" presStyleCnt="0"/>
      <dgm:spPr/>
    </dgm:pt>
    <dgm:pt modelId="{B882C4CA-9B4A-42A2-8205-3E741F0BB4C5}" type="pres">
      <dgm:prSet presAssocID="{57C5330A-3B9F-4655-8186-5766456D73B9}" presName="aNode" presStyleLbl="bgShp" presStyleIdx="1" presStyleCnt="6"/>
      <dgm:spPr/>
      <dgm:t>
        <a:bodyPr/>
        <a:lstStyle/>
        <a:p>
          <a:endParaRPr lang="ru-RU"/>
        </a:p>
      </dgm:t>
    </dgm:pt>
    <dgm:pt modelId="{5F244392-C111-4794-BB79-14B27441E999}" type="pres">
      <dgm:prSet presAssocID="{57C5330A-3B9F-4655-8186-5766456D73B9}" presName="textNode" presStyleLbl="bgShp" presStyleIdx="1" presStyleCnt="6"/>
      <dgm:spPr/>
      <dgm:t>
        <a:bodyPr/>
        <a:lstStyle/>
        <a:p>
          <a:endParaRPr lang="ru-RU"/>
        </a:p>
      </dgm:t>
    </dgm:pt>
    <dgm:pt modelId="{0341700E-5059-4C02-9F83-512185EC6F24}" type="pres">
      <dgm:prSet presAssocID="{57C5330A-3B9F-4655-8186-5766456D73B9}" presName="compChildNode" presStyleCnt="0"/>
      <dgm:spPr/>
    </dgm:pt>
    <dgm:pt modelId="{B759F164-C9A7-4A99-839E-767E8F380CB3}" type="pres">
      <dgm:prSet presAssocID="{57C5330A-3B9F-4655-8186-5766456D73B9}" presName="theInnerList" presStyleCnt="0"/>
      <dgm:spPr/>
    </dgm:pt>
    <dgm:pt modelId="{56948DED-76C3-4D97-B88B-25F0B15BD829}" type="pres">
      <dgm:prSet presAssocID="{A46B5B26-BBDB-4F22-81CD-AF2C8473C965}" presName="childNode" presStyleLbl="node1" presStyleIdx="5" presStyleCnt="17" custScaleY="119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375C3-C56F-4B09-B1CB-27977FBA7D63}" type="pres">
      <dgm:prSet presAssocID="{57C5330A-3B9F-4655-8186-5766456D73B9}" presName="aSpace" presStyleCnt="0"/>
      <dgm:spPr/>
    </dgm:pt>
    <dgm:pt modelId="{F433C875-FC2F-448D-9D5B-04EFB85AF57F}" type="pres">
      <dgm:prSet presAssocID="{892670CA-C943-406B-86FC-ED790167FE39}" presName="compNode" presStyleCnt="0"/>
      <dgm:spPr/>
    </dgm:pt>
    <dgm:pt modelId="{9CD5207E-25DB-4AC7-A54B-810B2DBE6CDA}" type="pres">
      <dgm:prSet presAssocID="{892670CA-C943-406B-86FC-ED790167FE39}" presName="aNode" presStyleLbl="bgShp" presStyleIdx="2" presStyleCnt="6"/>
      <dgm:spPr/>
      <dgm:t>
        <a:bodyPr/>
        <a:lstStyle/>
        <a:p>
          <a:endParaRPr lang="ru-RU"/>
        </a:p>
      </dgm:t>
    </dgm:pt>
    <dgm:pt modelId="{F0EAC18F-BC2B-4B9A-BB47-FE53B9F82AD6}" type="pres">
      <dgm:prSet presAssocID="{892670CA-C943-406B-86FC-ED790167FE39}" presName="textNode" presStyleLbl="bgShp" presStyleIdx="2" presStyleCnt="6"/>
      <dgm:spPr/>
      <dgm:t>
        <a:bodyPr/>
        <a:lstStyle/>
        <a:p>
          <a:endParaRPr lang="ru-RU"/>
        </a:p>
      </dgm:t>
    </dgm:pt>
    <dgm:pt modelId="{1B785CA9-1379-4D4B-A9FA-BF8D08502658}" type="pres">
      <dgm:prSet presAssocID="{892670CA-C943-406B-86FC-ED790167FE39}" presName="compChildNode" presStyleCnt="0"/>
      <dgm:spPr/>
    </dgm:pt>
    <dgm:pt modelId="{9C37E1EB-E822-4CE6-BA3D-43B68ACD6F31}" type="pres">
      <dgm:prSet presAssocID="{892670CA-C943-406B-86FC-ED790167FE39}" presName="theInnerList" presStyleCnt="0"/>
      <dgm:spPr/>
    </dgm:pt>
    <dgm:pt modelId="{33757562-5113-47A4-84ED-7F994521C0DA}" type="pres">
      <dgm:prSet presAssocID="{4F271DDA-884E-4B46-A8DB-3DC9A2E16528}" presName="childNode" presStyleLbl="node1" presStyleIdx="6" presStyleCnt="17" custScaleY="4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CA2B-D4E3-4755-A962-345CAA8D70B9}" type="pres">
      <dgm:prSet presAssocID="{4F271DDA-884E-4B46-A8DB-3DC9A2E16528}" presName="aSpace2" presStyleCnt="0"/>
      <dgm:spPr/>
    </dgm:pt>
    <dgm:pt modelId="{194F9658-185D-4A08-9F8A-B302C336A07C}" type="pres">
      <dgm:prSet presAssocID="{6C0CCE4B-7D9C-413E-9665-3CCDCE7A7395}" presName="childNode" presStyleLbl="node1" presStyleIdx="7" presStyleCnt="17" custScaleY="50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9BADC-3025-4199-9EE6-0583DB1B0854}" type="pres">
      <dgm:prSet presAssocID="{6C0CCE4B-7D9C-413E-9665-3CCDCE7A7395}" presName="aSpace2" presStyleCnt="0"/>
      <dgm:spPr/>
    </dgm:pt>
    <dgm:pt modelId="{A9B859C1-4BC7-46BB-BD99-1DC6BE2D96AE}" type="pres">
      <dgm:prSet presAssocID="{B4DCF86E-D0D7-4B23-A4D8-D300ABAFD20B}" presName="childNode" presStyleLbl="node1" presStyleIdx="8" presStyleCnt="17" custScaleY="5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9783-A3A1-4835-96B3-855C97C427E1}" type="pres">
      <dgm:prSet presAssocID="{B4DCF86E-D0D7-4B23-A4D8-D300ABAFD20B}" presName="aSpace2" presStyleCnt="0"/>
      <dgm:spPr/>
    </dgm:pt>
    <dgm:pt modelId="{277060B3-A170-4CA7-AC65-1FF7402E0F8A}" type="pres">
      <dgm:prSet presAssocID="{93DE4FE9-831C-48E3-BDD0-E05346A957C6}" presName="childNode" presStyleLbl="node1" presStyleIdx="9" presStyleCnt="17" custScaleY="5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7FD2-53E7-4B1E-AFA1-AAF54E823F49}" type="pres">
      <dgm:prSet presAssocID="{892670CA-C943-406B-86FC-ED790167FE39}" presName="aSpace" presStyleCnt="0"/>
      <dgm:spPr/>
    </dgm:pt>
    <dgm:pt modelId="{417A8341-C675-4CED-B435-2583E008CF66}" type="pres">
      <dgm:prSet presAssocID="{07AA9AB6-58B7-482C-87E3-53BF2FAF84FC}" presName="compNode" presStyleCnt="0"/>
      <dgm:spPr/>
    </dgm:pt>
    <dgm:pt modelId="{9E6FF193-68E5-411D-A5DE-4658441E5042}" type="pres">
      <dgm:prSet presAssocID="{07AA9AB6-58B7-482C-87E3-53BF2FAF84FC}" presName="aNode" presStyleLbl="bgShp" presStyleIdx="3" presStyleCnt="6"/>
      <dgm:spPr/>
      <dgm:t>
        <a:bodyPr/>
        <a:lstStyle/>
        <a:p>
          <a:endParaRPr lang="ru-RU"/>
        </a:p>
      </dgm:t>
    </dgm:pt>
    <dgm:pt modelId="{082C75D8-35D2-42CE-BD6A-BFD47EADD849}" type="pres">
      <dgm:prSet presAssocID="{07AA9AB6-58B7-482C-87E3-53BF2FAF84FC}" presName="textNode" presStyleLbl="bgShp" presStyleIdx="3" presStyleCnt="6"/>
      <dgm:spPr/>
      <dgm:t>
        <a:bodyPr/>
        <a:lstStyle/>
        <a:p>
          <a:endParaRPr lang="ru-RU"/>
        </a:p>
      </dgm:t>
    </dgm:pt>
    <dgm:pt modelId="{5A3D0C79-F1DB-4AAD-818B-EFECDF41860A}" type="pres">
      <dgm:prSet presAssocID="{07AA9AB6-58B7-482C-87E3-53BF2FAF84FC}" presName="compChildNode" presStyleCnt="0"/>
      <dgm:spPr/>
    </dgm:pt>
    <dgm:pt modelId="{72DB2E0D-4F7D-40D7-B2B4-6F4862B82826}" type="pres">
      <dgm:prSet presAssocID="{07AA9AB6-58B7-482C-87E3-53BF2FAF84FC}" presName="theInnerList" presStyleCnt="0"/>
      <dgm:spPr/>
    </dgm:pt>
    <dgm:pt modelId="{81B9B633-EE81-4977-9087-DEF31374EB4C}" type="pres">
      <dgm:prSet presAssocID="{718CEB5E-9E98-45F4-82BB-3ADBA1F82312}" presName="childNode" presStyleLbl="node1" presStyleIdx="10" presStyleCnt="17" custScaleY="5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3FA1-496A-4D8E-8A9A-E31C1581F560}" type="pres">
      <dgm:prSet presAssocID="{718CEB5E-9E98-45F4-82BB-3ADBA1F82312}" presName="aSpace2" presStyleCnt="0"/>
      <dgm:spPr/>
    </dgm:pt>
    <dgm:pt modelId="{523DAB29-32CE-43A4-9851-685703856DF7}" type="pres">
      <dgm:prSet presAssocID="{38378637-DD66-4DA2-A7B0-3D869755766D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74C24-1B06-46A0-83EB-FE30A0157B5D}" type="pres">
      <dgm:prSet presAssocID="{38378637-DD66-4DA2-A7B0-3D869755766D}" presName="aSpace2" presStyleCnt="0"/>
      <dgm:spPr/>
    </dgm:pt>
    <dgm:pt modelId="{1F56EEEB-3199-4CAB-A521-F3E99460434D}" type="pres">
      <dgm:prSet presAssocID="{9ADECF62-9E68-4BFC-9EFB-D06BF486F26F}" presName="childNode" presStyleLbl="node1" presStyleIdx="12" presStyleCnt="17" custScaleY="7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E5855-FA39-4836-ABF0-8085660F20E0}" type="pres">
      <dgm:prSet presAssocID="{07AA9AB6-58B7-482C-87E3-53BF2FAF84FC}" presName="aSpace" presStyleCnt="0"/>
      <dgm:spPr/>
    </dgm:pt>
    <dgm:pt modelId="{61390FEC-09B7-4756-B5D7-F331E96814DA}" type="pres">
      <dgm:prSet presAssocID="{1A1BD368-4DA4-4417-8413-EB572E2DBEAE}" presName="compNode" presStyleCnt="0"/>
      <dgm:spPr/>
    </dgm:pt>
    <dgm:pt modelId="{8E0F211E-9B66-490C-A490-45FBD634F0D5}" type="pres">
      <dgm:prSet presAssocID="{1A1BD368-4DA4-4417-8413-EB572E2DBEAE}" presName="aNode" presStyleLbl="bgShp" presStyleIdx="4" presStyleCnt="6"/>
      <dgm:spPr/>
      <dgm:t>
        <a:bodyPr/>
        <a:lstStyle/>
        <a:p>
          <a:endParaRPr lang="ru-RU"/>
        </a:p>
      </dgm:t>
    </dgm:pt>
    <dgm:pt modelId="{58E62CC2-244E-47D7-866A-AA3B23C2B152}" type="pres">
      <dgm:prSet presAssocID="{1A1BD368-4DA4-4417-8413-EB572E2DBEAE}" presName="textNode" presStyleLbl="bgShp" presStyleIdx="4" presStyleCnt="6"/>
      <dgm:spPr/>
      <dgm:t>
        <a:bodyPr/>
        <a:lstStyle/>
        <a:p>
          <a:endParaRPr lang="ru-RU"/>
        </a:p>
      </dgm:t>
    </dgm:pt>
    <dgm:pt modelId="{CCA8BD93-4277-4AD1-80FF-9082B84E46C2}" type="pres">
      <dgm:prSet presAssocID="{1A1BD368-4DA4-4417-8413-EB572E2DBEAE}" presName="compChildNode" presStyleCnt="0"/>
      <dgm:spPr/>
    </dgm:pt>
    <dgm:pt modelId="{7967EB0E-28DA-4748-B4BC-A87629AA35EE}" type="pres">
      <dgm:prSet presAssocID="{1A1BD368-4DA4-4417-8413-EB572E2DBEAE}" presName="theInnerList" presStyleCnt="0"/>
      <dgm:spPr/>
    </dgm:pt>
    <dgm:pt modelId="{B6397FFF-55CA-44D0-9DCF-1C3FD6E825A8}" type="pres">
      <dgm:prSet presAssocID="{001FA4C5-DE51-4057-B043-8B51E4DBE4C6}" presName="childNode" presStyleLbl="node1" presStyleIdx="13" presStyleCnt="17" custScaleY="4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284F-1437-427F-804A-57E91EA1668F}" type="pres">
      <dgm:prSet presAssocID="{001FA4C5-DE51-4057-B043-8B51E4DBE4C6}" presName="aSpace2" presStyleCnt="0"/>
      <dgm:spPr/>
    </dgm:pt>
    <dgm:pt modelId="{39E8E9BA-0860-442E-802A-CA5064E492E4}" type="pres">
      <dgm:prSet presAssocID="{915E907A-56BB-4FB9-BF6A-209794E9A6E8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0EF14-663C-4074-BEA9-5BDDFAE27BF1}" type="pres">
      <dgm:prSet presAssocID="{1A1BD368-4DA4-4417-8413-EB572E2DBEAE}" presName="aSpace" presStyleCnt="0"/>
      <dgm:spPr/>
    </dgm:pt>
    <dgm:pt modelId="{610DAAA5-76E1-4BCA-BA8D-1FF357708B79}" type="pres">
      <dgm:prSet presAssocID="{D3895BC3-5DD0-47A1-A10F-1B1A86D916AE}" presName="compNode" presStyleCnt="0"/>
      <dgm:spPr/>
    </dgm:pt>
    <dgm:pt modelId="{55768906-E311-45CB-933D-984DC6AAC789}" type="pres">
      <dgm:prSet presAssocID="{D3895BC3-5DD0-47A1-A10F-1B1A86D916AE}" presName="aNode" presStyleLbl="bgShp" presStyleIdx="5" presStyleCnt="6" custLinFactNeighborX="-292" custLinFactNeighborY="632"/>
      <dgm:spPr/>
      <dgm:t>
        <a:bodyPr/>
        <a:lstStyle/>
        <a:p>
          <a:endParaRPr lang="ru-RU"/>
        </a:p>
      </dgm:t>
    </dgm:pt>
    <dgm:pt modelId="{06587B3E-9B8A-4E0D-9C4B-1A0D1DA2C957}" type="pres">
      <dgm:prSet presAssocID="{D3895BC3-5DD0-47A1-A10F-1B1A86D916AE}" presName="textNode" presStyleLbl="bgShp" presStyleIdx="5" presStyleCnt="6"/>
      <dgm:spPr/>
      <dgm:t>
        <a:bodyPr/>
        <a:lstStyle/>
        <a:p>
          <a:endParaRPr lang="ru-RU"/>
        </a:p>
      </dgm:t>
    </dgm:pt>
    <dgm:pt modelId="{6FBCC3AB-8377-4D83-B15D-0EC7D32D68B8}" type="pres">
      <dgm:prSet presAssocID="{D3895BC3-5DD0-47A1-A10F-1B1A86D916AE}" presName="compChildNode" presStyleCnt="0"/>
      <dgm:spPr/>
    </dgm:pt>
    <dgm:pt modelId="{D466C3EB-6B4F-46B1-90D0-98C7E7E61487}" type="pres">
      <dgm:prSet presAssocID="{D3895BC3-5DD0-47A1-A10F-1B1A86D916AE}" presName="theInnerList" presStyleCnt="0"/>
      <dgm:spPr/>
    </dgm:pt>
    <dgm:pt modelId="{BE1C0CED-D47C-457A-A6C5-D6AD6F683D25}" type="pres">
      <dgm:prSet presAssocID="{882DE84F-23D6-4538-903E-835A7BCFDE9D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642D-275A-42B5-AD4B-C0D15279BB0D}" type="pres">
      <dgm:prSet presAssocID="{882DE84F-23D6-4538-903E-835A7BCFDE9D}" presName="aSpace2" presStyleCnt="0"/>
      <dgm:spPr/>
    </dgm:pt>
    <dgm:pt modelId="{38600A7D-C189-470E-8DE5-34125D7481AE}" type="pres">
      <dgm:prSet presAssocID="{7C60F2FE-91E3-40E3-A9C0-D438942EA645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C338A-00A4-4B4E-A48B-BCECF94B29DC}" type="presOf" srcId="{6A61ACC5-C5B8-4928-AEE1-3F3F6FA39CFD}" destId="{DC117AAC-8392-4A2B-87B3-7EAE6463DA20}" srcOrd="0" destOrd="0" presId="urn:microsoft.com/office/officeart/2005/8/layout/lProcess2"/>
    <dgm:cxn modelId="{E57E4914-8286-49FA-8E6B-9BEED184ED88}" type="presOf" srcId="{D3895BC3-5DD0-47A1-A10F-1B1A86D916AE}" destId="{06587B3E-9B8A-4E0D-9C4B-1A0D1DA2C957}" srcOrd="1" destOrd="0" presId="urn:microsoft.com/office/officeart/2005/8/layout/lProcess2"/>
    <dgm:cxn modelId="{15B6DF39-9C1D-4035-9C21-10A2C0363CCB}" type="presOf" srcId="{07AA9AB6-58B7-482C-87E3-53BF2FAF84FC}" destId="{082C75D8-35D2-42CE-BD6A-BFD47EADD849}" srcOrd="1" destOrd="0" presId="urn:microsoft.com/office/officeart/2005/8/layout/lProcess2"/>
    <dgm:cxn modelId="{44109144-6AA1-4B51-9F14-9494D9AB52D5}" srcId="{94441D55-EFB1-4CBF-B442-396252404B0B}" destId="{C860291A-8A94-4AFC-8699-A000145AA1D9}" srcOrd="3" destOrd="0" parTransId="{DB8D7905-3AE5-45EC-AE62-64AA86A2775A}" sibTransId="{1C78DDA4-24B1-4FA4-BC8F-E1B80F50E0A0}"/>
    <dgm:cxn modelId="{3BCC341A-0767-46C3-AC0D-FE5FD226C2F3}" type="presOf" srcId="{94441D55-EFB1-4CBF-B442-396252404B0B}" destId="{485CA769-BE0C-4E69-9EDD-264194EBA1EA}" srcOrd="1" destOrd="0" presId="urn:microsoft.com/office/officeart/2005/8/layout/lProcess2"/>
    <dgm:cxn modelId="{CA6658FC-0E28-43C1-B7C4-0A4399D5FEB1}" srcId="{892670CA-C943-406B-86FC-ED790167FE39}" destId="{93DE4FE9-831C-48E3-BDD0-E05346A957C6}" srcOrd="3" destOrd="0" parTransId="{642DBFBB-80B0-4BDE-B881-691F59A61FCF}" sibTransId="{BF89E504-BC01-4302-8A6C-D9138D22CBE4}"/>
    <dgm:cxn modelId="{DDE212C1-AA75-4B50-946D-F9EAF0B521C8}" srcId="{1D45DB1B-7FC4-4F95-86A8-7F0633EA9394}" destId="{892670CA-C943-406B-86FC-ED790167FE39}" srcOrd="2" destOrd="0" parTransId="{49C5D67A-431A-4CE8-AEE9-F2517D159865}" sibTransId="{86EE5CC2-8102-42DA-8D01-E0ACB13C038D}"/>
    <dgm:cxn modelId="{772E2110-F969-4299-A2ED-1D766B3E535D}" type="presOf" srcId="{C860291A-8A94-4AFC-8699-A000145AA1D9}" destId="{3DB0F88E-7E8B-4F01-A9E3-194E4C729A3B}" srcOrd="0" destOrd="0" presId="urn:microsoft.com/office/officeart/2005/8/layout/lProcess2"/>
    <dgm:cxn modelId="{04998353-6A5C-4512-B704-33772224C451}" srcId="{D3895BC3-5DD0-47A1-A10F-1B1A86D916AE}" destId="{882DE84F-23D6-4538-903E-835A7BCFDE9D}" srcOrd="0" destOrd="0" parTransId="{9F596C5C-63BD-4C5E-8DD5-0D637B10E3A6}" sibTransId="{08F74063-812E-43E3-B77C-4A41A3850320}"/>
    <dgm:cxn modelId="{AB1B5CA5-E0CF-47BD-B121-472B6193FB1D}" type="presOf" srcId="{4F271DDA-884E-4B46-A8DB-3DC9A2E16528}" destId="{33757562-5113-47A4-84ED-7F994521C0DA}" srcOrd="0" destOrd="0" presId="urn:microsoft.com/office/officeart/2005/8/layout/lProcess2"/>
    <dgm:cxn modelId="{3E9CF267-A673-4983-8BA3-24A7C130A00C}" srcId="{892670CA-C943-406B-86FC-ED790167FE39}" destId="{B4DCF86E-D0D7-4B23-A4D8-D300ABAFD20B}" srcOrd="2" destOrd="0" parTransId="{715FBFD9-2721-4FAE-860A-A2FC64986D2B}" sibTransId="{84DD8965-4212-4CCF-B427-9040E2B64E7F}"/>
    <dgm:cxn modelId="{B478C536-A7E9-4820-86D7-B63B8495F620}" srcId="{D3895BC3-5DD0-47A1-A10F-1B1A86D916AE}" destId="{7C60F2FE-91E3-40E3-A9C0-D438942EA645}" srcOrd="1" destOrd="0" parTransId="{AB684AF8-A917-46A8-A4AA-1CF19D6BF8F8}" sibTransId="{B11989D5-F91C-4DBE-B001-6D02E611A3A4}"/>
    <dgm:cxn modelId="{B4DC6907-5722-499F-8050-65B3973DC4D8}" srcId="{892670CA-C943-406B-86FC-ED790167FE39}" destId="{4F271DDA-884E-4B46-A8DB-3DC9A2E16528}" srcOrd="0" destOrd="0" parTransId="{E83946C5-47B6-4311-BAD7-A4763A26CA9E}" sibTransId="{9C4B19EB-F8D5-438F-9D69-150B4E517CD7}"/>
    <dgm:cxn modelId="{106C8DF1-57FB-4DC3-97EF-28FCA00936B6}" srcId="{94441D55-EFB1-4CBF-B442-396252404B0B}" destId="{324EF000-5346-4C12-BD3D-27E1065CF641}" srcOrd="2" destOrd="0" parTransId="{BDE5F57B-4964-4D15-BCF4-8FFCEC7BB4CD}" sibTransId="{18A981F2-A75E-4967-A55E-145D80F92633}"/>
    <dgm:cxn modelId="{49DB7D94-AE05-464E-BF1B-AC3397FB4F5D}" type="presOf" srcId="{1D45DB1B-7FC4-4F95-86A8-7F0633EA9394}" destId="{18B1FB8F-B2B3-4D04-8815-7D369F7B2614}" srcOrd="0" destOrd="0" presId="urn:microsoft.com/office/officeart/2005/8/layout/lProcess2"/>
    <dgm:cxn modelId="{874E330D-7C5C-499A-AC27-9570594453E6}" type="presOf" srcId="{57C5330A-3B9F-4655-8186-5766456D73B9}" destId="{5F244392-C111-4794-BB79-14B27441E999}" srcOrd="1" destOrd="0" presId="urn:microsoft.com/office/officeart/2005/8/layout/lProcess2"/>
    <dgm:cxn modelId="{41C7F16F-D287-4117-A915-04E4D9F08471}" srcId="{07AA9AB6-58B7-482C-87E3-53BF2FAF84FC}" destId="{38378637-DD66-4DA2-A7B0-3D869755766D}" srcOrd="1" destOrd="0" parTransId="{C38B946D-6621-4B93-A16B-B546FD32EFE9}" sibTransId="{6BEC7C38-81D9-48CC-911F-49E719DA5733}"/>
    <dgm:cxn modelId="{3ADF4572-6946-4718-BD6D-ABFAB0F06471}" srcId="{94441D55-EFB1-4CBF-B442-396252404B0B}" destId="{6A61ACC5-C5B8-4928-AEE1-3F3F6FA39CFD}" srcOrd="0" destOrd="0" parTransId="{CB18AFBE-7DD3-4C30-A87D-16D5E4510FEB}" sibTransId="{50BEB644-6AA2-451A-91AD-56E5DA88FA35}"/>
    <dgm:cxn modelId="{9223FFEB-0503-46D3-B981-5DE1B0CCDCAF}" type="presOf" srcId="{001FA4C5-DE51-4057-B043-8B51E4DBE4C6}" destId="{B6397FFF-55CA-44D0-9DCF-1C3FD6E825A8}" srcOrd="0" destOrd="0" presId="urn:microsoft.com/office/officeart/2005/8/layout/lProcess2"/>
    <dgm:cxn modelId="{509E545E-3DA2-4CE7-B345-1534A49F67AC}" type="presOf" srcId="{6E0439FA-6AEA-43BE-8595-1FE4C9EB5F66}" destId="{A909E0CB-5356-4E0D-89E0-E37A8BC9CA42}" srcOrd="0" destOrd="0" presId="urn:microsoft.com/office/officeart/2005/8/layout/lProcess2"/>
    <dgm:cxn modelId="{92F9C9C3-B4D5-4E14-B036-25632018759B}" srcId="{94441D55-EFB1-4CBF-B442-396252404B0B}" destId="{2EFB3279-791C-467E-A74F-040C81C76D5A}" srcOrd="4" destOrd="0" parTransId="{B2E1054D-5A16-4BFB-B632-793D25D47D66}" sibTransId="{62494D58-DFAC-4576-B6EA-C57AD9F6C409}"/>
    <dgm:cxn modelId="{6732A867-056F-4077-9FF9-A60B7D45BE48}" type="presOf" srcId="{882DE84F-23D6-4538-903E-835A7BCFDE9D}" destId="{BE1C0CED-D47C-457A-A6C5-D6AD6F683D25}" srcOrd="0" destOrd="0" presId="urn:microsoft.com/office/officeart/2005/8/layout/lProcess2"/>
    <dgm:cxn modelId="{5F424673-103F-40A8-8CA5-7652C09B11D6}" type="presOf" srcId="{6C0CCE4B-7D9C-413E-9665-3CCDCE7A7395}" destId="{194F9658-185D-4A08-9F8A-B302C336A07C}" srcOrd="0" destOrd="0" presId="urn:microsoft.com/office/officeart/2005/8/layout/lProcess2"/>
    <dgm:cxn modelId="{C40D08AA-4736-4E54-B209-663C6CB66625}" srcId="{1D45DB1B-7FC4-4F95-86A8-7F0633EA9394}" destId="{94441D55-EFB1-4CBF-B442-396252404B0B}" srcOrd="0" destOrd="0" parTransId="{ABF32555-F014-494A-88EA-4EF09DBDF2F0}" sibTransId="{EC7CB94E-6E5B-4437-8A12-436A1BF6BBF2}"/>
    <dgm:cxn modelId="{DA0F2F3A-52DB-4571-A588-2F8E4D3A2EED}" srcId="{07AA9AB6-58B7-482C-87E3-53BF2FAF84FC}" destId="{9ADECF62-9E68-4BFC-9EFB-D06BF486F26F}" srcOrd="2" destOrd="0" parTransId="{4F68FCB7-9504-4562-9597-B3C6DC148391}" sibTransId="{085926F9-1C61-49D8-BD61-1DA772A94075}"/>
    <dgm:cxn modelId="{BB16B527-D3EF-4BC9-B109-04DAD767030A}" srcId="{1A1BD368-4DA4-4417-8413-EB572E2DBEAE}" destId="{001FA4C5-DE51-4057-B043-8B51E4DBE4C6}" srcOrd="0" destOrd="0" parTransId="{7288E718-BEA7-421E-8E63-BD9A18108C68}" sibTransId="{AD30A77D-2149-47DC-B3B1-5C556EBCD918}"/>
    <dgm:cxn modelId="{38B9CC2D-AE0A-4631-9C10-2811172D1810}" type="presOf" srcId="{718CEB5E-9E98-45F4-82BB-3ADBA1F82312}" destId="{81B9B633-EE81-4977-9087-DEF31374EB4C}" srcOrd="0" destOrd="0" presId="urn:microsoft.com/office/officeart/2005/8/layout/lProcess2"/>
    <dgm:cxn modelId="{AA610112-75CE-444A-A0AE-28422826623D}" type="presOf" srcId="{9ADECF62-9E68-4BFC-9EFB-D06BF486F26F}" destId="{1F56EEEB-3199-4CAB-A521-F3E99460434D}" srcOrd="0" destOrd="0" presId="urn:microsoft.com/office/officeart/2005/8/layout/lProcess2"/>
    <dgm:cxn modelId="{8519CC3A-BC5D-4A64-89DC-4CF2A3CEAD49}" type="presOf" srcId="{1A1BD368-4DA4-4417-8413-EB572E2DBEAE}" destId="{58E62CC2-244E-47D7-866A-AA3B23C2B152}" srcOrd="1" destOrd="0" presId="urn:microsoft.com/office/officeart/2005/8/layout/lProcess2"/>
    <dgm:cxn modelId="{42C4AC55-C053-43AE-B26F-8B740008F10F}" type="presOf" srcId="{94441D55-EFB1-4CBF-B442-396252404B0B}" destId="{32298DB8-BF51-4AE1-9BAD-A088C678925F}" srcOrd="0" destOrd="0" presId="urn:microsoft.com/office/officeart/2005/8/layout/lProcess2"/>
    <dgm:cxn modelId="{49090F48-C989-4AAD-8211-541758EE7A69}" srcId="{07AA9AB6-58B7-482C-87E3-53BF2FAF84FC}" destId="{718CEB5E-9E98-45F4-82BB-3ADBA1F82312}" srcOrd="0" destOrd="0" parTransId="{6A9B0423-08A4-4545-BEA7-D4099F1127CE}" sibTransId="{E2CCFD3E-E432-4AEE-BBBE-865925632870}"/>
    <dgm:cxn modelId="{501E3A58-D3CB-4422-A59C-01CB48A0A9EC}" type="presOf" srcId="{915E907A-56BB-4FB9-BF6A-209794E9A6E8}" destId="{39E8E9BA-0860-442E-802A-CA5064E492E4}" srcOrd="0" destOrd="0" presId="urn:microsoft.com/office/officeart/2005/8/layout/lProcess2"/>
    <dgm:cxn modelId="{7438A3B1-B6A3-4EF4-BD53-854DF7406119}" srcId="{892670CA-C943-406B-86FC-ED790167FE39}" destId="{6C0CCE4B-7D9C-413E-9665-3CCDCE7A7395}" srcOrd="1" destOrd="0" parTransId="{281A7949-1458-4D7D-BF63-660C0611CE5A}" sibTransId="{17B638A2-166E-4A84-9D32-6AE1AA7C0639}"/>
    <dgm:cxn modelId="{B25329DA-3B49-4FB9-AD3F-93BFD82E26BF}" type="presOf" srcId="{324EF000-5346-4C12-BD3D-27E1065CF641}" destId="{1A4CBD58-983F-4F8D-A411-9D3EB6F96FEA}" srcOrd="0" destOrd="0" presId="urn:microsoft.com/office/officeart/2005/8/layout/lProcess2"/>
    <dgm:cxn modelId="{646CCDEB-4CE2-457C-91BE-D7754954C830}" type="presOf" srcId="{38378637-DD66-4DA2-A7B0-3D869755766D}" destId="{523DAB29-32CE-43A4-9851-685703856DF7}" srcOrd="0" destOrd="0" presId="urn:microsoft.com/office/officeart/2005/8/layout/lProcess2"/>
    <dgm:cxn modelId="{1E3C463F-DE95-4AC0-8AF9-26036328F992}" srcId="{57C5330A-3B9F-4655-8186-5766456D73B9}" destId="{A46B5B26-BBDB-4F22-81CD-AF2C8473C965}" srcOrd="0" destOrd="0" parTransId="{DF531F25-F209-4134-A95E-860003DF29D7}" sibTransId="{6FF9270C-A72D-4E12-A221-0B3B22ED0747}"/>
    <dgm:cxn modelId="{1654883A-668C-4BDF-AC94-D94281B9BD10}" srcId="{1D45DB1B-7FC4-4F95-86A8-7F0633EA9394}" destId="{D3895BC3-5DD0-47A1-A10F-1B1A86D916AE}" srcOrd="5" destOrd="0" parTransId="{A77C9EE3-2260-4649-996C-46E2569631F8}" sibTransId="{DFE1DB1D-AB2B-4B24-B3E8-DC5BFB083A4B}"/>
    <dgm:cxn modelId="{97F82D10-E205-4C5C-8039-B1BEDDAFC8F6}" type="presOf" srcId="{B4DCF86E-D0D7-4B23-A4D8-D300ABAFD20B}" destId="{A9B859C1-4BC7-46BB-BD99-1DC6BE2D96AE}" srcOrd="0" destOrd="0" presId="urn:microsoft.com/office/officeart/2005/8/layout/lProcess2"/>
    <dgm:cxn modelId="{0E525211-150F-4BC6-9C84-AA4A1F799940}" srcId="{1D45DB1B-7FC4-4F95-86A8-7F0633EA9394}" destId="{1A1BD368-4DA4-4417-8413-EB572E2DBEAE}" srcOrd="4" destOrd="0" parTransId="{E6B9929D-37A7-4014-960F-30BA8DF911F2}" sibTransId="{026B8B29-FA51-4F46-9CFC-4FC7BB69DF62}"/>
    <dgm:cxn modelId="{F7D60A40-983A-4AD6-9AD7-7DBA430F942A}" type="presOf" srcId="{D3895BC3-5DD0-47A1-A10F-1B1A86D916AE}" destId="{55768906-E311-45CB-933D-984DC6AAC789}" srcOrd="0" destOrd="0" presId="urn:microsoft.com/office/officeart/2005/8/layout/lProcess2"/>
    <dgm:cxn modelId="{9E77F3DC-D219-4E42-BACC-268667E78036}" type="presOf" srcId="{93DE4FE9-831C-48E3-BDD0-E05346A957C6}" destId="{277060B3-A170-4CA7-AC65-1FF7402E0F8A}" srcOrd="0" destOrd="0" presId="urn:microsoft.com/office/officeart/2005/8/layout/lProcess2"/>
    <dgm:cxn modelId="{242EFD17-88EF-474D-B374-573EBD982155}" type="presOf" srcId="{57C5330A-3B9F-4655-8186-5766456D73B9}" destId="{B882C4CA-9B4A-42A2-8205-3E741F0BB4C5}" srcOrd="0" destOrd="0" presId="urn:microsoft.com/office/officeart/2005/8/layout/lProcess2"/>
    <dgm:cxn modelId="{E0213333-05B9-4A88-95D2-91FC06E20A71}" type="presOf" srcId="{1A1BD368-4DA4-4417-8413-EB572E2DBEAE}" destId="{8E0F211E-9B66-490C-A490-45FBD634F0D5}" srcOrd="0" destOrd="0" presId="urn:microsoft.com/office/officeart/2005/8/layout/lProcess2"/>
    <dgm:cxn modelId="{B6EC0B88-F729-42A5-BAB2-A7ED98B828E9}" type="presOf" srcId="{892670CA-C943-406B-86FC-ED790167FE39}" destId="{F0EAC18F-BC2B-4B9A-BB47-FE53B9F82AD6}" srcOrd="1" destOrd="0" presId="urn:microsoft.com/office/officeart/2005/8/layout/lProcess2"/>
    <dgm:cxn modelId="{F1131BF1-3C93-45C2-899A-CA878A2F1E5C}" type="presOf" srcId="{7C60F2FE-91E3-40E3-A9C0-D438942EA645}" destId="{38600A7D-C189-470E-8DE5-34125D7481AE}" srcOrd="0" destOrd="0" presId="urn:microsoft.com/office/officeart/2005/8/layout/lProcess2"/>
    <dgm:cxn modelId="{84B6E5ED-7E48-45C1-879E-0375CDD84486}" srcId="{1D45DB1B-7FC4-4F95-86A8-7F0633EA9394}" destId="{57C5330A-3B9F-4655-8186-5766456D73B9}" srcOrd="1" destOrd="0" parTransId="{45D58030-71B6-4DF0-BA65-3678F918DE92}" sibTransId="{4B35FDDB-F2DA-408F-8339-5B482C57223C}"/>
    <dgm:cxn modelId="{EFEC27B1-595E-4E8D-A9AC-D5314CF3FDF2}" srcId="{1D45DB1B-7FC4-4F95-86A8-7F0633EA9394}" destId="{07AA9AB6-58B7-482C-87E3-53BF2FAF84FC}" srcOrd="3" destOrd="0" parTransId="{9BBEBB7E-531B-4E6B-9291-F729873C2F71}" sibTransId="{3D900215-6301-4FA5-B72C-841356C2EEBD}"/>
    <dgm:cxn modelId="{84C24600-5AA0-4F6F-B349-F2CB04E663AB}" type="presOf" srcId="{07AA9AB6-58B7-482C-87E3-53BF2FAF84FC}" destId="{9E6FF193-68E5-411D-A5DE-4658441E5042}" srcOrd="0" destOrd="0" presId="urn:microsoft.com/office/officeart/2005/8/layout/lProcess2"/>
    <dgm:cxn modelId="{BAE9809F-58DB-4FBF-BA88-E14DF20FD63B}" srcId="{1A1BD368-4DA4-4417-8413-EB572E2DBEAE}" destId="{915E907A-56BB-4FB9-BF6A-209794E9A6E8}" srcOrd="1" destOrd="0" parTransId="{AD162A1E-20D6-483F-9FB6-BAC518D08BA3}" sibTransId="{BCA2FCCC-41C0-42FF-9844-0B83B4450F46}"/>
    <dgm:cxn modelId="{2EDA475C-C2C7-497F-8813-84AA4385F0AB}" type="presOf" srcId="{A46B5B26-BBDB-4F22-81CD-AF2C8473C965}" destId="{56948DED-76C3-4D97-B88B-25F0B15BD829}" srcOrd="0" destOrd="0" presId="urn:microsoft.com/office/officeart/2005/8/layout/lProcess2"/>
    <dgm:cxn modelId="{79646CAE-AA67-4456-AF2B-DD6D311602B5}" type="presOf" srcId="{892670CA-C943-406B-86FC-ED790167FE39}" destId="{9CD5207E-25DB-4AC7-A54B-810B2DBE6CDA}" srcOrd="0" destOrd="0" presId="urn:microsoft.com/office/officeart/2005/8/layout/lProcess2"/>
    <dgm:cxn modelId="{06A13396-1EE1-440B-95ED-D2D8788B54E8}" srcId="{94441D55-EFB1-4CBF-B442-396252404B0B}" destId="{6E0439FA-6AEA-43BE-8595-1FE4C9EB5F66}" srcOrd="1" destOrd="0" parTransId="{0B01F819-7C4C-48D8-9FCF-1C11F1045EA7}" sibTransId="{8C3E03A8-E9C7-42F3-9681-BF4BBA21725F}"/>
    <dgm:cxn modelId="{E0638BDD-7CB5-4050-B861-81CED0B4C576}" type="presOf" srcId="{2EFB3279-791C-467E-A74F-040C81C76D5A}" destId="{3239BAF2-E94F-42EF-BA65-A51A359A85A3}" srcOrd="0" destOrd="0" presId="urn:microsoft.com/office/officeart/2005/8/layout/lProcess2"/>
    <dgm:cxn modelId="{1540CFA5-E437-4E0B-94BF-63DAE205F90E}" type="presParOf" srcId="{18B1FB8F-B2B3-4D04-8815-7D369F7B2614}" destId="{D7D62F36-E7B8-4B4C-ADD8-16A433CE0953}" srcOrd="0" destOrd="0" presId="urn:microsoft.com/office/officeart/2005/8/layout/lProcess2"/>
    <dgm:cxn modelId="{4E28D1FE-90BA-4272-8AF2-1FA095144BCE}" type="presParOf" srcId="{D7D62F36-E7B8-4B4C-ADD8-16A433CE0953}" destId="{32298DB8-BF51-4AE1-9BAD-A088C678925F}" srcOrd="0" destOrd="0" presId="urn:microsoft.com/office/officeart/2005/8/layout/lProcess2"/>
    <dgm:cxn modelId="{28F5D49E-724D-43ED-8DBA-47B7C73BA7F3}" type="presParOf" srcId="{D7D62F36-E7B8-4B4C-ADD8-16A433CE0953}" destId="{485CA769-BE0C-4E69-9EDD-264194EBA1EA}" srcOrd="1" destOrd="0" presId="urn:microsoft.com/office/officeart/2005/8/layout/lProcess2"/>
    <dgm:cxn modelId="{B2CB60CB-9350-4AE4-A850-F6B17AE25CAF}" type="presParOf" srcId="{D7D62F36-E7B8-4B4C-ADD8-16A433CE0953}" destId="{9E6723F1-B510-4B06-A7B2-EBC63A535584}" srcOrd="2" destOrd="0" presId="urn:microsoft.com/office/officeart/2005/8/layout/lProcess2"/>
    <dgm:cxn modelId="{A8239948-B397-4705-A54C-81113726890E}" type="presParOf" srcId="{9E6723F1-B510-4B06-A7B2-EBC63A535584}" destId="{66FAD2C7-3704-49C1-8A2E-32B51929D222}" srcOrd="0" destOrd="0" presId="urn:microsoft.com/office/officeart/2005/8/layout/lProcess2"/>
    <dgm:cxn modelId="{E0AC2582-CAAE-4815-9BDE-84CB771C3C45}" type="presParOf" srcId="{66FAD2C7-3704-49C1-8A2E-32B51929D222}" destId="{DC117AAC-8392-4A2B-87B3-7EAE6463DA20}" srcOrd="0" destOrd="0" presId="urn:microsoft.com/office/officeart/2005/8/layout/lProcess2"/>
    <dgm:cxn modelId="{C6EFBCA1-31C9-4414-9F36-19406D33B573}" type="presParOf" srcId="{66FAD2C7-3704-49C1-8A2E-32B51929D222}" destId="{13DA094F-3EDA-4655-8420-D72C87053185}" srcOrd="1" destOrd="0" presId="urn:microsoft.com/office/officeart/2005/8/layout/lProcess2"/>
    <dgm:cxn modelId="{DAA39424-471F-4721-91F9-B857CF21FBB0}" type="presParOf" srcId="{66FAD2C7-3704-49C1-8A2E-32B51929D222}" destId="{A909E0CB-5356-4E0D-89E0-E37A8BC9CA42}" srcOrd="2" destOrd="0" presId="urn:microsoft.com/office/officeart/2005/8/layout/lProcess2"/>
    <dgm:cxn modelId="{366B4FBB-D786-433D-AE79-C1E4279DE123}" type="presParOf" srcId="{66FAD2C7-3704-49C1-8A2E-32B51929D222}" destId="{5CF815B8-8BEE-4ADD-B19F-A7EDB55FACC4}" srcOrd="3" destOrd="0" presId="urn:microsoft.com/office/officeart/2005/8/layout/lProcess2"/>
    <dgm:cxn modelId="{76D34CD8-FD0B-4807-BBD1-AB8F8BD7861A}" type="presParOf" srcId="{66FAD2C7-3704-49C1-8A2E-32B51929D222}" destId="{1A4CBD58-983F-4F8D-A411-9D3EB6F96FEA}" srcOrd="4" destOrd="0" presId="urn:microsoft.com/office/officeart/2005/8/layout/lProcess2"/>
    <dgm:cxn modelId="{563BAC3A-33C1-4AF7-89DB-5965BF5E9851}" type="presParOf" srcId="{66FAD2C7-3704-49C1-8A2E-32B51929D222}" destId="{90F88C51-B50A-4F87-B2AF-1992463D4BE3}" srcOrd="5" destOrd="0" presId="urn:microsoft.com/office/officeart/2005/8/layout/lProcess2"/>
    <dgm:cxn modelId="{335DFAA2-76CA-4A50-9FD6-514F1C619274}" type="presParOf" srcId="{66FAD2C7-3704-49C1-8A2E-32B51929D222}" destId="{3DB0F88E-7E8B-4F01-A9E3-194E4C729A3B}" srcOrd="6" destOrd="0" presId="urn:microsoft.com/office/officeart/2005/8/layout/lProcess2"/>
    <dgm:cxn modelId="{709804B0-A03C-4913-8515-F5B6AA539CCB}" type="presParOf" srcId="{66FAD2C7-3704-49C1-8A2E-32B51929D222}" destId="{D510E2B2-F732-4041-9D37-CFFBE84F0AEE}" srcOrd="7" destOrd="0" presId="urn:microsoft.com/office/officeart/2005/8/layout/lProcess2"/>
    <dgm:cxn modelId="{2B6CF121-E8D0-4812-9BB2-8A9DA3ECBB1B}" type="presParOf" srcId="{66FAD2C7-3704-49C1-8A2E-32B51929D222}" destId="{3239BAF2-E94F-42EF-BA65-A51A359A85A3}" srcOrd="8" destOrd="0" presId="urn:microsoft.com/office/officeart/2005/8/layout/lProcess2"/>
    <dgm:cxn modelId="{0A23467C-541F-4E63-A4DC-DAF4AFFF7889}" type="presParOf" srcId="{18B1FB8F-B2B3-4D04-8815-7D369F7B2614}" destId="{DFB96E4A-9775-4CE1-B530-D8F3268E446A}" srcOrd="1" destOrd="0" presId="urn:microsoft.com/office/officeart/2005/8/layout/lProcess2"/>
    <dgm:cxn modelId="{B0C3B97A-F13E-4618-BE24-8567BCAD959D}" type="presParOf" srcId="{18B1FB8F-B2B3-4D04-8815-7D369F7B2614}" destId="{CA69941C-B660-4BC5-A324-1C63741BAAC7}" srcOrd="2" destOrd="0" presId="urn:microsoft.com/office/officeart/2005/8/layout/lProcess2"/>
    <dgm:cxn modelId="{4800D176-DBE5-42AC-BD99-C39D15DA8559}" type="presParOf" srcId="{CA69941C-B660-4BC5-A324-1C63741BAAC7}" destId="{B882C4CA-9B4A-42A2-8205-3E741F0BB4C5}" srcOrd="0" destOrd="0" presId="urn:microsoft.com/office/officeart/2005/8/layout/lProcess2"/>
    <dgm:cxn modelId="{13A6A4CB-4B6F-4957-AA81-268604011579}" type="presParOf" srcId="{CA69941C-B660-4BC5-A324-1C63741BAAC7}" destId="{5F244392-C111-4794-BB79-14B27441E999}" srcOrd="1" destOrd="0" presId="urn:microsoft.com/office/officeart/2005/8/layout/lProcess2"/>
    <dgm:cxn modelId="{1322633C-4C02-4730-B860-E5112302C400}" type="presParOf" srcId="{CA69941C-B660-4BC5-A324-1C63741BAAC7}" destId="{0341700E-5059-4C02-9F83-512185EC6F24}" srcOrd="2" destOrd="0" presId="urn:microsoft.com/office/officeart/2005/8/layout/lProcess2"/>
    <dgm:cxn modelId="{9CBA06BF-EB05-49B6-83E4-0E4618E024A3}" type="presParOf" srcId="{0341700E-5059-4C02-9F83-512185EC6F24}" destId="{B759F164-C9A7-4A99-839E-767E8F380CB3}" srcOrd="0" destOrd="0" presId="urn:microsoft.com/office/officeart/2005/8/layout/lProcess2"/>
    <dgm:cxn modelId="{A939F526-403F-4CD2-87DE-E91A88889467}" type="presParOf" srcId="{B759F164-C9A7-4A99-839E-767E8F380CB3}" destId="{56948DED-76C3-4D97-B88B-25F0B15BD829}" srcOrd="0" destOrd="0" presId="urn:microsoft.com/office/officeart/2005/8/layout/lProcess2"/>
    <dgm:cxn modelId="{246906C7-6C8A-4DC6-AC8A-A7F3292DCDF9}" type="presParOf" srcId="{18B1FB8F-B2B3-4D04-8815-7D369F7B2614}" destId="{4F4375C3-C56F-4B09-B1CB-27977FBA7D63}" srcOrd="3" destOrd="0" presId="urn:microsoft.com/office/officeart/2005/8/layout/lProcess2"/>
    <dgm:cxn modelId="{686D897A-9B70-4C31-8C6C-B78C3019964D}" type="presParOf" srcId="{18B1FB8F-B2B3-4D04-8815-7D369F7B2614}" destId="{F433C875-FC2F-448D-9D5B-04EFB85AF57F}" srcOrd="4" destOrd="0" presId="urn:microsoft.com/office/officeart/2005/8/layout/lProcess2"/>
    <dgm:cxn modelId="{7A6E494A-C031-4011-83ED-FD6298010082}" type="presParOf" srcId="{F433C875-FC2F-448D-9D5B-04EFB85AF57F}" destId="{9CD5207E-25DB-4AC7-A54B-810B2DBE6CDA}" srcOrd="0" destOrd="0" presId="urn:microsoft.com/office/officeart/2005/8/layout/lProcess2"/>
    <dgm:cxn modelId="{D50772BB-F9A8-46ED-9D61-1C0CDEF4CC03}" type="presParOf" srcId="{F433C875-FC2F-448D-9D5B-04EFB85AF57F}" destId="{F0EAC18F-BC2B-4B9A-BB47-FE53B9F82AD6}" srcOrd="1" destOrd="0" presId="urn:microsoft.com/office/officeart/2005/8/layout/lProcess2"/>
    <dgm:cxn modelId="{E9282F66-6B05-4CDD-B935-A67A7FFC9281}" type="presParOf" srcId="{F433C875-FC2F-448D-9D5B-04EFB85AF57F}" destId="{1B785CA9-1379-4D4B-A9FA-BF8D08502658}" srcOrd="2" destOrd="0" presId="urn:microsoft.com/office/officeart/2005/8/layout/lProcess2"/>
    <dgm:cxn modelId="{7A21B4CB-57ED-4169-BA4B-80F907008974}" type="presParOf" srcId="{1B785CA9-1379-4D4B-A9FA-BF8D08502658}" destId="{9C37E1EB-E822-4CE6-BA3D-43B68ACD6F31}" srcOrd="0" destOrd="0" presId="urn:microsoft.com/office/officeart/2005/8/layout/lProcess2"/>
    <dgm:cxn modelId="{CDD70784-90D0-4D15-A5FA-6B191D3372E0}" type="presParOf" srcId="{9C37E1EB-E822-4CE6-BA3D-43B68ACD6F31}" destId="{33757562-5113-47A4-84ED-7F994521C0DA}" srcOrd="0" destOrd="0" presId="urn:microsoft.com/office/officeart/2005/8/layout/lProcess2"/>
    <dgm:cxn modelId="{BF9ECA34-8A8D-430B-82F5-F157B2C03005}" type="presParOf" srcId="{9C37E1EB-E822-4CE6-BA3D-43B68ACD6F31}" destId="{1B62CA2B-D4E3-4755-A962-345CAA8D70B9}" srcOrd="1" destOrd="0" presId="urn:microsoft.com/office/officeart/2005/8/layout/lProcess2"/>
    <dgm:cxn modelId="{F12B3BD5-844F-44A4-A151-D4579EE4EF19}" type="presParOf" srcId="{9C37E1EB-E822-4CE6-BA3D-43B68ACD6F31}" destId="{194F9658-185D-4A08-9F8A-B302C336A07C}" srcOrd="2" destOrd="0" presId="urn:microsoft.com/office/officeart/2005/8/layout/lProcess2"/>
    <dgm:cxn modelId="{181D245A-8B1E-4C63-AB42-051859E8AA97}" type="presParOf" srcId="{9C37E1EB-E822-4CE6-BA3D-43B68ACD6F31}" destId="{7F29BADC-3025-4199-9EE6-0583DB1B0854}" srcOrd="3" destOrd="0" presId="urn:microsoft.com/office/officeart/2005/8/layout/lProcess2"/>
    <dgm:cxn modelId="{17C4CB7D-2203-4157-9C9A-655B134DC8A8}" type="presParOf" srcId="{9C37E1EB-E822-4CE6-BA3D-43B68ACD6F31}" destId="{A9B859C1-4BC7-46BB-BD99-1DC6BE2D96AE}" srcOrd="4" destOrd="0" presId="urn:microsoft.com/office/officeart/2005/8/layout/lProcess2"/>
    <dgm:cxn modelId="{6F50EDDC-0FF9-41CD-8A69-39D3C40937AA}" type="presParOf" srcId="{9C37E1EB-E822-4CE6-BA3D-43B68ACD6F31}" destId="{47219783-A3A1-4835-96B3-855C97C427E1}" srcOrd="5" destOrd="0" presId="urn:microsoft.com/office/officeart/2005/8/layout/lProcess2"/>
    <dgm:cxn modelId="{9D93C799-D9D7-46C1-8A40-C4A3BEFA960E}" type="presParOf" srcId="{9C37E1EB-E822-4CE6-BA3D-43B68ACD6F31}" destId="{277060B3-A170-4CA7-AC65-1FF7402E0F8A}" srcOrd="6" destOrd="0" presId="urn:microsoft.com/office/officeart/2005/8/layout/lProcess2"/>
    <dgm:cxn modelId="{995EA8F5-074F-45B1-BBBF-DAFBBC3009A5}" type="presParOf" srcId="{18B1FB8F-B2B3-4D04-8815-7D369F7B2614}" destId="{0FFE7FD2-53E7-4B1E-AFA1-AAF54E823F49}" srcOrd="5" destOrd="0" presId="urn:microsoft.com/office/officeart/2005/8/layout/lProcess2"/>
    <dgm:cxn modelId="{F5EAE972-45EA-4717-BF5B-63E6AF376504}" type="presParOf" srcId="{18B1FB8F-B2B3-4D04-8815-7D369F7B2614}" destId="{417A8341-C675-4CED-B435-2583E008CF66}" srcOrd="6" destOrd="0" presId="urn:microsoft.com/office/officeart/2005/8/layout/lProcess2"/>
    <dgm:cxn modelId="{EACCA986-1413-4183-812E-95DF6BCF263C}" type="presParOf" srcId="{417A8341-C675-4CED-B435-2583E008CF66}" destId="{9E6FF193-68E5-411D-A5DE-4658441E5042}" srcOrd="0" destOrd="0" presId="urn:microsoft.com/office/officeart/2005/8/layout/lProcess2"/>
    <dgm:cxn modelId="{DCF78AAE-80A3-4608-A9BC-9F106EE827A5}" type="presParOf" srcId="{417A8341-C675-4CED-B435-2583E008CF66}" destId="{082C75D8-35D2-42CE-BD6A-BFD47EADD849}" srcOrd="1" destOrd="0" presId="urn:microsoft.com/office/officeart/2005/8/layout/lProcess2"/>
    <dgm:cxn modelId="{CFB66A69-30F7-4887-AFC9-4377DD3F33FA}" type="presParOf" srcId="{417A8341-C675-4CED-B435-2583E008CF66}" destId="{5A3D0C79-F1DB-4AAD-818B-EFECDF41860A}" srcOrd="2" destOrd="0" presId="urn:microsoft.com/office/officeart/2005/8/layout/lProcess2"/>
    <dgm:cxn modelId="{FBD35FEE-8C54-4CE3-BDDD-20A2BBB11599}" type="presParOf" srcId="{5A3D0C79-F1DB-4AAD-818B-EFECDF41860A}" destId="{72DB2E0D-4F7D-40D7-B2B4-6F4862B82826}" srcOrd="0" destOrd="0" presId="urn:microsoft.com/office/officeart/2005/8/layout/lProcess2"/>
    <dgm:cxn modelId="{7B536862-CF21-4FC2-B8CD-AA0F86BCD7E9}" type="presParOf" srcId="{72DB2E0D-4F7D-40D7-B2B4-6F4862B82826}" destId="{81B9B633-EE81-4977-9087-DEF31374EB4C}" srcOrd="0" destOrd="0" presId="urn:microsoft.com/office/officeart/2005/8/layout/lProcess2"/>
    <dgm:cxn modelId="{2A87C9C2-5C11-40FB-B515-12CA972D0010}" type="presParOf" srcId="{72DB2E0D-4F7D-40D7-B2B4-6F4862B82826}" destId="{92213FA1-496A-4D8E-8A9A-E31C1581F560}" srcOrd="1" destOrd="0" presId="urn:microsoft.com/office/officeart/2005/8/layout/lProcess2"/>
    <dgm:cxn modelId="{AF765DAA-AF21-4460-913C-B19A916B483C}" type="presParOf" srcId="{72DB2E0D-4F7D-40D7-B2B4-6F4862B82826}" destId="{523DAB29-32CE-43A4-9851-685703856DF7}" srcOrd="2" destOrd="0" presId="urn:microsoft.com/office/officeart/2005/8/layout/lProcess2"/>
    <dgm:cxn modelId="{7077FB19-EEAE-482A-9E74-1822971A103D}" type="presParOf" srcId="{72DB2E0D-4F7D-40D7-B2B4-6F4862B82826}" destId="{88674C24-1B06-46A0-83EB-FE30A0157B5D}" srcOrd="3" destOrd="0" presId="urn:microsoft.com/office/officeart/2005/8/layout/lProcess2"/>
    <dgm:cxn modelId="{DDC6679A-C6D7-4193-9A82-A023C180B935}" type="presParOf" srcId="{72DB2E0D-4F7D-40D7-B2B4-6F4862B82826}" destId="{1F56EEEB-3199-4CAB-A521-F3E99460434D}" srcOrd="4" destOrd="0" presId="urn:microsoft.com/office/officeart/2005/8/layout/lProcess2"/>
    <dgm:cxn modelId="{74A2EFD7-E6A2-4E4E-92D9-D354543B191D}" type="presParOf" srcId="{18B1FB8F-B2B3-4D04-8815-7D369F7B2614}" destId="{D09E5855-FA39-4836-ABF0-8085660F20E0}" srcOrd="7" destOrd="0" presId="urn:microsoft.com/office/officeart/2005/8/layout/lProcess2"/>
    <dgm:cxn modelId="{D5D57C76-1074-4ED0-9AD6-9DD14260CC97}" type="presParOf" srcId="{18B1FB8F-B2B3-4D04-8815-7D369F7B2614}" destId="{61390FEC-09B7-4756-B5D7-F331E96814DA}" srcOrd="8" destOrd="0" presId="urn:microsoft.com/office/officeart/2005/8/layout/lProcess2"/>
    <dgm:cxn modelId="{CF2B8B8A-2CA7-4083-B400-40B78F3A2629}" type="presParOf" srcId="{61390FEC-09B7-4756-B5D7-F331E96814DA}" destId="{8E0F211E-9B66-490C-A490-45FBD634F0D5}" srcOrd="0" destOrd="0" presId="urn:microsoft.com/office/officeart/2005/8/layout/lProcess2"/>
    <dgm:cxn modelId="{441302AE-9E22-4043-90F6-C69F2F574F84}" type="presParOf" srcId="{61390FEC-09B7-4756-B5D7-F331E96814DA}" destId="{58E62CC2-244E-47D7-866A-AA3B23C2B152}" srcOrd="1" destOrd="0" presId="urn:microsoft.com/office/officeart/2005/8/layout/lProcess2"/>
    <dgm:cxn modelId="{5D912285-8D68-407C-9D06-88E801E0B209}" type="presParOf" srcId="{61390FEC-09B7-4756-B5D7-F331E96814DA}" destId="{CCA8BD93-4277-4AD1-80FF-9082B84E46C2}" srcOrd="2" destOrd="0" presId="urn:microsoft.com/office/officeart/2005/8/layout/lProcess2"/>
    <dgm:cxn modelId="{0E785E7B-8D55-4E84-89FC-34186151DD37}" type="presParOf" srcId="{CCA8BD93-4277-4AD1-80FF-9082B84E46C2}" destId="{7967EB0E-28DA-4748-B4BC-A87629AA35EE}" srcOrd="0" destOrd="0" presId="urn:microsoft.com/office/officeart/2005/8/layout/lProcess2"/>
    <dgm:cxn modelId="{AB0619FA-C4BD-4B6A-BD78-672132D89387}" type="presParOf" srcId="{7967EB0E-28DA-4748-B4BC-A87629AA35EE}" destId="{B6397FFF-55CA-44D0-9DCF-1C3FD6E825A8}" srcOrd="0" destOrd="0" presId="urn:microsoft.com/office/officeart/2005/8/layout/lProcess2"/>
    <dgm:cxn modelId="{D8184D06-301F-4320-92AD-6140D3F8C6C7}" type="presParOf" srcId="{7967EB0E-28DA-4748-B4BC-A87629AA35EE}" destId="{27C7284F-1437-427F-804A-57E91EA1668F}" srcOrd="1" destOrd="0" presId="urn:microsoft.com/office/officeart/2005/8/layout/lProcess2"/>
    <dgm:cxn modelId="{C4AB645B-1296-4B6D-B76F-EBF39422A85F}" type="presParOf" srcId="{7967EB0E-28DA-4748-B4BC-A87629AA35EE}" destId="{39E8E9BA-0860-442E-802A-CA5064E492E4}" srcOrd="2" destOrd="0" presId="urn:microsoft.com/office/officeart/2005/8/layout/lProcess2"/>
    <dgm:cxn modelId="{EDB073F9-3CAC-4301-9ABD-8D3E5EE57A98}" type="presParOf" srcId="{18B1FB8F-B2B3-4D04-8815-7D369F7B2614}" destId="{CEB0EF14-663C-4074-BEA9-5BDDFAE27BF1}" srcOrd="9" destOrd="0" presId="urn:microsoft.com/office/officeart/2005/8/layout/lProcess2"/>
    <dgm:cxn modelId="{6848234A-785E-4C81-A426-50AE1A37805F}" type="presParOf" srcId="{18B1FB8F-B2B3-4D04-8815-7D369F7B2614}" destId="{610DAAA5-76E1-4BCA-BA8D-1FF357708B79}" srcOrd="10" destOrd="0" presId="urn:microsoft.com/office/officeart/2005/8/layout/lProcess2"/>
    <dgm:cxn modelId="{4FAE2A37-CB82-4674-95B2-6AF02A3942E2}" type="presParOf" srcId="{610DAAA5-76E1-4BCA-BA8D-1FF357708B79}" destId="{55768906-E311-45CB-933D-984DC6AAC789}" srcOrd="0" destOrd="0" presId="urn:microsoft.com/office/officeart/2005/8/layout/lProcess2"/>
    <dgm:cxn modelId="{9E0EFC84-60C8-4DB6-B3D7-94C8A4037837}" type="presParOf" srcId="{610DAAA5-76E1-4BCA-BA8D-1FF357708B79}" destId="{06587B3E-9B8A-4E0D-9C4B-1A0D1DA2C957}" srcOrd="1" destOrd="0" presId="urn:microsoft.com/office/officeart/2005/8/layout/lProcess2"/>
    <dgm:cxn modelId="{2EEDCF09-A453-433B-9E54-9F06AEA71B4B}" type="presParOf" srcId="{610DAAA5-76E1-4BCA-BA8D-1FF357708B79}" destId="{6FBCC3AB-8377-4D83-B15D-0EC7D32D68B8}" srcOrd="2" destOrd="0" presId="urn:microsoft.com/office/officeart/2005/8/layout/lProcess2"/>
    <dgm:cxn modelId="{C2A2BF31-0D5A-41C6-91C4-E704D4E9C3EE}" type="presParOf" srcId="{6FBCC3AB-8377-4D83-B15D-0EC7D32D68B8}" destId="{D466C3EB-6B4F-46B1-90D0-98C7E7E61487}" srcOrd="0" destOrd="0" presId="urn:microsoft.com/office/officeart/2005/8/layout/lProcess2"/>
    <dgm:cxn modelId="{13257E2A-903A-4275-BE9F-FD5DF7C504C5}" type="presParOf" srcId="{D466C3EB-6B4F-46B1-90D0-98C7E7E61487}" destId="{BE1C0CED-D47C-457A-A6C5-D6AD6F683D25}" srcOrd="0" destOrd="0" presId="urn:microsoft.com/office/officeart/2005/8/layout/lProcess2"/>
    <dgm:cxn modelId="{D3D53335-2897-4252-BD72-D3C6E5D5F2B1}" type="presParOf" srcId="{D466C3EB-6B4F-46B1-90D0-98C7E7E61487}" destId="{786F642D-275A-42B5-AD4B-C0D15279BB0D}" srcOrd="1" destOrd="0" presId="urn:microsoft.com/office/officeart/2005/8/layout/lProcess2"/>
    <dgm:cxn modelId="{22F64929-57D5-4270-AEFF-495AFBD71C46}" type="presParOf" srcId="{D466C3EB-6B4F-46B1-90D0-98C7E7E61487}" destId="{38600A7D-C189-470E-8DE5-34125D7481A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8DB8-BF51-4AE1-9BAD-A088C678925F}">
      <dsp:nvSpPr>
        <dsp:cNvPr id="0" name=""/>
        <dsp:cNvSpPr/>
      </dsp:nvSpPr>
      <dsp:spPr>
        <a:xfrm>
          <a:off x="3264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все обучающиеся региональной системы образования</a:t>
          </a:r>
          <a:endParaRPr lang="ru-RU" sz="1100" kern="1200" dirty="0"/>
        </a:p>
      </dsp:txBody>
      <dsp:txXfrm>
        <a:off x="3264" y="0"/>
        <a:ext cx="1289893" cy="1231336"/>
      </dsp:txXfrm>
    </dsp:sp>
    <dsp:sp modelId="{DC117AAC-8392-4A2B-87B3-7EAE6463DA20}">
      <dsp:nvSpPr>
        <dsp:cNvPr id="0" name=""/>
        <dsp:cNvSpPr/>
      </dsp:nvSpPr>
      <dsp:spPr>
        <a:xfrm>
          <a:off x="132254" y="1231952"/>
          <a:ext cx="1031914" cy="446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реализация индивидуальных образовательных траекторий средствами СЭДО</a:t>
          </a:r>
          <a:endParaRPr lang="ru-RU" sz="700" kern="1200" dirty="0"/>
        </a:p>
      </dsp:txBody>
      <dsp:txXfrm>
        <a:off x="145320" y="1245018"/>
        <a:ext cx="1005782" cy="419959"/>
      </dsp:txXfrm>
    </dsp:sp>
    <dsp:sp modelId="{A909E0CB-5356-4E0D-89E0-E37A8BC9CA42}">
      <dsp:nvSpPr>
        <dsp:cNvPr id="0" name=""/>
        <dsp:cNvSpPr/>
      </dsp:nvSpPr>
      <dsp:spPr>
        <a:xfrm>
          <a:off x="132254" y="1779754"/>
          <a:ext cx="1031914" cy="268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сетевое взаимодействие образовательных организаций</a:t>
          </a:r>
          <a:endParaRPr lang="ru-RU" sz="700" kern="1200" dirty="0"/>
        </a:p>
      </dsp:txBody>
      <dsp:txXfrm>
        <a:off x="140117" y="1787617"/>
        <a:ext cx="1016188" cy="252744"/>
      </dsp:txXfrm>
    </dsp:sp>
    <dsp:sp modelId="{1A4CBD58-983F-4F8D-A411-9D3EB6F96FEA}">
      <dsp:nvSpPr>
        <dsp:cNvPr id="0" name=""/>
        <dsp:cNvSpPr/>
      </dsp:nvSpPr>
      <dsp:spPr>
        <a:xfrm>
          <a:off x="132254" y="2149934"/>
          <a:ext cx="1031914" cy="464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обеспечение образовательной мобильности обучающихся  </a:t>
          </a:r>
          <a:endParaRPr lang="ru-RU" sz="700" kern="1200" dirty="0"/>
        </a:p>
      </dsp:txBody>
      <dsp:txXfrm>
        <a:off x="145850" y="2163530"/>
        <a:ext cx="1004722" cy="437007"/>
      </dsp:txXfrm>
    </dsp:sp>
    <dsp:sp modelId="{3DB0F88E-7E8B-4F01-A9E3-194E4C729A3B}">
      <dsp:nvSpPr>
        <dsp:cNvPr id="0" name=""/>
        <dsp:cNvSpPr/>
      </dsp:nvSpPr>
      <dsp:spPr>
        <a:xfrm>
          <a:off x="132254" y="2715844"/>
          <a:ext cx="1031914" cy="80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внедрение принципов </a:t>
          </a:r>
          <a:r>
            <a:rPr lang="en-US" sz="800" kern="1200" dirty="0" smtClean="0"/>
            <a:t>Smart education </a:t>
          </a:r>
          <a:r>
            <a:rPr lang="ru-RU" sz="800" kern="1200" dirty="0" smtClean="0"/>
            <a:t>, разнообразие форматов проведения учебных занятий</a:t>
          </a:r>
          <a:endParaRPr lang="ru-RU" sz="700" kern="1200" dirty="0"/>
        </a:p>
      </dsp:txBody>
      <dsp:txXfrm>
        <a:off x="155792" y="2739382"/>
        <a:ext cx="984838" cy="756558"/>
      </dsp:txXfrm>
    </dsp:sp>
    <dsp:sp modelId="{3239BAF2-E94F-42EF-BA65-A51A359A85A3}">
      <dsp:nvSpPr>
        <dsp:cNvPr id="0" name=""/>
        <dsp:cNvSpPr/>
      </dsp:nvSpPr>
      <dsp:spPr>
        <a:xfrm>
          <a:off x="132254" y="3621188"/>
          <a:ext cx="1031914" cy="277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организация заочной формы обучения</a:t>
          </a:r>
          <a:endParaRPr lang="ru-RU" sz="800" kern="1200" dirty="0"/>
        </a:p>
      </dsp:txBody>
      <dsp:txXfrm>
        <a:off x="140380" y="3629314"/>
        <a:ext cx="1015662" cy="261177"/>
      </dsp:txXfrm>
    </dsp:sp>
    <dsp:sp modelId="{B882C4CA-9B4A-42A2-8205-3E741F0BB4C5}">
      <dsp:nvSpPr>
        <dsp:cNvPr id="0" name=""/>
        <dsp:cNvSpPr/>
      </dsp:nvSpPr>
      <dsp:spPr>
        <a:xfrm>
          <a:off x="1389900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обучающиеся сельских, малокомплектных ОО, имеющих проблемы с кадровым обеспечением ОП</a:t>
          </a:r>
          <a:endParaRPr lang="ru-RU" sz="1100" kern="1200" dirty="0"/>
        </a:p>
      </dsp:txBody>
      <dsp:txXfrm>
        <a:off x="1389900" y="0"/>
        <a:ext cx="1289893" cy="1231336"/>
      </dsp:txXfrm>
    </dsp:sp>
    <dsp:sp modelId="{56948DED-76C3-4D97-B88B-25F0B15BD829}">
      <dsp:nvSpPr>
        <dsp:cNvPr id="0" name=""/>
        <dsp:cNvSpPr/>
      </dsp:nvSpPr>
      <dsp:spPr>
        <a:xfrm>
          <a:off x="1518889" y="1231340"/>
          <a:ext cx="1031914" cy="2667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обеспечение доступности качественного образования независимо от места проживания</a:t>
          </a:r>
          <a:endParaRPr lang="ru-RU" sz="1000" kern="1200" dirty="0"/>
        </a:p>
      </dsp:txBody>
      <dsp:txXfrm>
        <a:off x="1549113" y="1261564"/>
        <a:ext cx="971466" cy="2607441"/>
      </dsp:txXfrm>
    </dsp:sp>
    <dsp:sp modelId="{9CD5207E-25DB-4AC7-A54B-810B2DBE6CDA}">
      <dsp:nvSpPr>
        <dsp:cNvPr id="0" name=""/>
        <dsp:cNvSpPr/>
      </dsp:nvSpPr>
      <dsp:spPr>
        <a:xfrm>
          <a:off x="2776535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группы детей, временно не посещающих образовательную организацию</a:t>
          </a:r>
          <a:endParaRPr lang="ru-RU" sz="1100" kern="1200" dirty="0"/>
        </a:p>
      </dsp:txBody>
      <dsp:txXfrm>
        <a:off x="2776535" y="0"/>
        <a:ext cx="1289893" cy="1231336"/>
      </dsp:txXfrm>
    </dsp:sp>
    <dsp:sp modelId="{33757562-5113-47A4-84ED-7F994521C0DA}">
      <dsp:nvSpPr>
        <dsp:cNvPr id="0" name=""/>
        <dsp:cNvSpPr/>
      </dsp:nvSpPr>
      <dsp:spPr>
        <a:xfrm>
          <a:off x="2905524" y="1232435"/>
          <a:ext cx="1031914" cy="490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спортсмены</a:t>
          </a:r>
          <a:endParaRPr lang="ru-RU" sz="1000" kern="1200" dirty="0"/>
        </a:p>
      </dsp:txBody>
      <dsp:txXfrm>
        <a:off x="2919883" y="1246794"/>
        <a:ext cx="1003196" cy="461530"/>
      </dsp:txXfrm>
    </dsp:sp>
    <dsp:sp modelId="{194F9658-185D-4A08-9F8A-B302C336A07C}">
      <dsp:nvSpPr>
        <dsp:cNvPr id="0" name=""/>
        <dsp:cNvSpPr/>
      </dsp:nvSpPr>
      <dsp:spPr>
        <a:xfrm>
          <a:off x="2905524" y="1879407"/>
          <a:ext cx="1031914" cy="5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участники творческих коллективов</a:t>
          </a:r>
          <a:endParaRPr lang="ru-RU" sz="1000" kern="1200" dirty="0"/>
        </a:p>
      </dsp:txBody>
      <dsp:txXfrm>
        <a:off x="2920673" y="1894556"/>
        <a:ext cx="1001616" cy="486925"/>
      </dsp:txXfrm>
    </dsp:sp>
    <dsp:sp modelId="{A9B859C1-4BC7-46BB-BD99-1DC6BE2D96AE}">
      <dsp:nvSpPr>
        <dsp:cNvPr id="0" name=""/>
        <dsp:cNvSpPr/>
      </dsp:nvSpPr>
      <dsp:spPr>
        <a:xfrm>
          <a:off x="2905524" y="2553354"/>
          <a:ext cx="1031914" cy="57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дети, временно проживающие в других регионах (странах) </a:t>
          </a:r>
          <a:endParaRPr lang="ru-RU" sz="1000" kern="1200" dirty="0"/>
        </a:p>
      </dsp:txBody>
      <dsp:txXfrm>
        <a:off x="2922472" y="2570302"/>
        <a:ext cx="998018" cy="544755"/>
      </dsp:txXfrm>
    </dsp:sp>
    <dsp:sp modelId="{277060B3-A170-4CA7-AC65-1FF7402E0F8A}">
      <dsp:nvSpPr>
        <dsp:cNvPr id="0" name=""/>
        <dsp:cNvSpPr/>
      </dsp:nvSpPr>
      <dsp:spPr>
        <a:xfrm>
          <a:off x="2905524" y="3288728"/>
          <a:ext cx="1031914" cy="60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заболевшие и временно не посещающие школу</a:t>
          </a:r>
          <a:endParaRPr lang="ru-RU" sz="1000" kern="1200" dirty="0"/>
        </a:p>
      </dsp:txBody>
      <dsp:txXfrm>
        <a:off x="2923373" y="3306577"/>
        <a:ext cx="996216" cy="573707"/>
      </dsp:txXfrm>
    </dsp:sp>
    <dsp:sp modelId="{9E6FF193-68E5-411D-A5DE-4658441E5042}">
      <dsp:nvSpPr>
        <dsp:cNvPr id="0" name=""/>
        <dsp:cNvSpPr/>
      </dsp:nvSpPr>
      <dsp:spPr>
        <a:xfrm>
          <a:off x="4163171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обучающиеся с особыми образовательными потребностями</a:t>
          </a:r>
          <a:endParaRPr lang="ru-RU" sz="1100" kern="1200" dirty="0"/>
        </a:p>
      </dsp:txBody>
      <dsp:txXfrm>
        <a:off x="4163171" y="0"/>
        <a:ext cx="1289893" cy="1231336"/>
      </dsp:txXfrm>
    </dsp:sp>
    <dsp:sp modelId="{81B9B633-EE81-4977-9087-DEF31374EB4C}">
      <dsp:nvSpPr>
        <dsp:cNvPr id="0" name=""/>
        <dsp:cNvSpPr/>
      </dsp:nvSpPr>
      <dsp:spPr>
        <a:xfrm>
          <a:off x="4292160" y="1231976"/>
          <a:ext cx="1031914" cy="553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дети-инвалиды</a:t>
          </a:r>
          <a:endParaRPr lang="ru-RU" sz="1000" kern="1200" dirty="0"/>
        </a:p>
      </dsp:txBody>
      <dsp:txXfrm>
        <a:off x="4308361" y="1248177"/>
        <a:ext cx="999512" cy="520741"/>
      </dsp:txXfrm>
    </dsp:sp>
    <dsp:sp modelId="{523DAB29-32CE-43A4-9851-685703856DF7}">
      <dsp:nvSpPr>
        <dsp:cNvPr id="0" name=""/>
        <dsp:cNvSpPr/>
      </dsp:nvSpPr>
      <dsp:spPr>
        <a:xfrm>
          <a:off x="4292160" y="1946051"/>
          <a:ext cx="1031914" cy="104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 с ограниченными возможностями здоровья</a:t>
          </a:r>
          <a:endParaRPr lang="ru-RU" sz="1000" kern="1200" dirty="0"/>
        </a:p>
      </dsp:txBody>
      <dsp:txXfrm>
        <a:off x="4322384" y="1976275"/>
        <a:ext cx="971466" cy="985607"/>
      </dsp:txXfrm>
    </dsp:sp>
    <dsp:sp modelId="{1F56EEEB-3199-4CAB-A521-F3E99460434D}">
      <dsp:nvSpPr>
        <dsp:cNvPr id="0" name=""/>
        <dsp:cNvSpPr/>
      </dsp:nvSpPr>
      <dsp:spPr>
        <a:xfrm>
          <a:off x="4292160" y="3153038"/>
          <a:ext cx="1031914" cy="745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часто болеющие дети</a:t>
          </a:r>
          <a:endParaRPr lang="ru-RU" sz="1000" kern="1200" dirty="0"/>
        </a:p>
      </dsp:txBody>
      <dsp:txXfrm>
        <a:off x="4313997" y="3174875"/>
        <a:ext cx="988240" cy="701880"/>
      </dsp:txXfrm>
    </dsp:sp>
    <dsp:sp modelId="{8E0F211E-9B66-490C-A490-45FBD634F0D5}">
      <dsp:nvSpPr>
        <dsp:cNvPr id="0" name=""/>
        <dsp:cNvSpPr/>
      </dsp:nvSpPr>
      <dsp:spPr>
        <a:xfrm>
          <a:off x="5549806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одаренные дети</a:t>
          </a:r>
          <a:endParaRPr lang="ru-RU" sz="1100" kern="1200" dirty="0"/>
        </a:p>
      </dsp:txBody>
      <dsp:txXfrm>
        <a:off x="5549806" y="0"/>
        <a:ext cx="1289893" cy="1231336"/>
      </dsp:txXfrm>
    </dsp:sp>
    <dsp:sp modelId="{B6397FFF-55CA-44D0-9DCF-1C3FD6E825A8}">
      <dsp:nvSpPr>
        <dsp:cNvPr id="0" name=""/>
        <dsp:cNvSpPr/>
      </dsp:nvSpPr>
      <dsp:spPr>
        <a:xfrm>
          <a:off x="5678795" y="1231937"/>
          <a:ext cx="1031914" cy="70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победители и участники олимпиад, конкурсов</a:t>
          </a:r>
        </a:p>
      </dsp:txBody>
      <dsp:txXfrm>
        <a:off x="5699580" y="1252722"/>
        <a:ext cx="990344" cy="668092"/>
      </dsp:txXfrm>
    </dsp:sp>
    <dsp:sp modelId="{39E8E9BA-0860-442E-802A-CA5064E492E4}">
      <dsp:nvSpPr>
        <dsp:cNvPr id="0" name=""/>
        <dsp:cNvSpPr/>
      </dsp:nvSpPr>
      <dsp:spPr>
        <a:xfrm>
          <a:off x="5678795" y="2202538"/>
          <a:ext cx="1031914" cy="1696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 , имеющие образовательные потребности, выходящие за рамки очного обучения</a:t>
          </a:r>
        </a:p>
      </dsp:txBody>
      <dsp:txXfrm>
        <a:off x="5709019" y="2232762"/>
        <a:ext cx="971466" cy="1635646"/>
      </dsp:txXfrm>
    </dsp:sp>
    <dsp:sp modelId="{55768906-E311-45CB-933D-984DC6AAC789}">
      <dsp:nvSpPr>
        <dsp:cNvPr id="0" name=""/>
        <dsp:cNvSpPr/>
      </dsp:nvSpPr>
      <dsp:spPr>
        <a:xfrm>
          <a:off x="6932675" y="0"/>
          <a:ext cx="1289893" cy="4104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творческие, профильные группы</a:t>
          </a:r>
          <a:endParaRPr lang="ru-RU" sz="1100" kern="1200" dirty="0"/>
        </a:p>
      </dsp:txBody>
      <dsp:txXfrm>
        <a:off x="6932675" y="0"/>
        <a:ext cx="1289893" cy="1231336"/>
      </dsp:txXfrm>
    </dsp:sp>
    <dsp:sp modelId="{BE1C0CED-D47C-457A-A6C5-D6AD6F683D25}">
      <dsp:nvSpPr>
        <dsp:cNvPr id="0" name=""/>
        <dsp:cNvSpPr/>
      </dsp:nvSpPr>
      <dsp:spPr>
        <a:xfrm>
          <a:off x="7065431" y="1232539"/>
          <a:ext cx="1031914" cy="1237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межшкольные или межмуниципальные группы детей, участвующие в проектной или исследовательской работе</a:t>
          </a:r>
          <a:endParaRPr lang="ru-RU" sz="1000" kern="1200" dirty="0"/>
        </a:p>
      </dsp:txBody>
      <dsp:txXfrm>
        <a:off x="7095655" y="1262763"/>
        <a:ext cx="971466" cy="1177101"/>
      </dsp:txXfrm>
    </dsp:sp>
    <dsp:sp modelId="{38600A7D-C189-470E-8DE5-34125D7481AE}">
      <dsp:nvSpPr>
        <dsp:cNvPr id="0" name=""/>
        <dsp:cNvSpPr/>
      </dsp:nvSpPr>
      <dsp:spPr>
        <a:xfrm>
          <a:off x="7065431" y="2660481"/>
          <a:ext cx="1031914" cy="1237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дети, обучающиеся по программам спецкурсов по выбору, в том числе на азе других образовательных организаций </a:t>
          </a:r>
          <a:endParaRPr lang="ru-RU" sz="1000" kern="1200" dirty="0"/>
        </a:p>
      </dsp:txBody>
      <dsp:txXfrm>
        <a:off x="7095655" y="2690705"/>
        <a:ext cx="971466" cy="117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4796-6B43-41B9-AA76-BD5660D7A89C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F2F0-6C38-40EC-A6AD-A5B297752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ED88-C911-4778-9718-EBB316C17A25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E8C1-E0AC-486E-9288-9D9ADEC3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8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7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6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4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4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33" algn="l" defTabSz="914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</a:t>
            </a:r>
            <a:r>
              <a:rPr lang="ru-RU" baseline="0" dirty="0" smtClean="0"/>
              <a:t> указания экономических факторов:</a:t>
            </a:r>
          </a:p>
          <a:p>
            <a:r>
              <a:rPr lang="ru-RU" baseline="0" dirty="0" smtClean="0"/>
              <a:t>Высокая </a:t>
            </a:r>
            <a:r>
              <a:rPr lang="ru-RU" baseline="0" dirty="0" err="1" smtClean="0"/>
              <a:t>затратность</a:t>
            </a:r>
            <a:r>
              <a:rPr lang="ru-RU" baseline="0" dirty="0" smtClean="0"/>
              <a:t> информационных решений</a:t>
            </a:r>
          </a:p>
          <a:p>
            <a:r>
              <a:rPr lang="ru-RU" baseline="0" dirty="0" smtClean="0"/>
              <a:t>Бюджетная отрасль</a:t>
            </a:r>
          </a:p>
          <a:p>
            <a:r>
              <a:rPr lang="ru-RU" baseline="0" dirty="0" smtClean="0"/>
              <a:t>Дотационный регион</a:t>
            </a:r>
          </a:p>
          <a:p>
            <a:r>
              <a:rPr lang="ru-RU" baseline="0" dirty="0" smtClean="0"/>
              <a:t>НО ТРЕБОВАНИЯ ОДИНАКОВЫЕ ДЛЯ ВСЕХ</a:t>
            </a:r>
          </a:p>
          <a:p>
            <a:r>
              <a:rPr lang="ru-RU" baseline="0" dirty="0" smtClean="0"/>
              <a:t>ЗНАЧИТ</a:t>
            </a:r>
          </a:p>
          <a:p>
            <a:r>
              <a:rPr lang="ru-RU" baseline="0" dirty="0" smtClean="0"/>
              <a:t>КОМПЛЕКСНОСТЬ ИНТЕГРАЦИЯ ЦЕНТРАЛИЗАЦИЯ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</a:t>
            </a:r>
            <a:r>
              <a:rPr lang="ru-RU" baseline="0" dirty="0" smtClean="0"/>
              <a:t> указания экономических факторов:</a:t>
            </a:r>
          </a:p>
          <a:p>
            <a:r>
              <a:rPr lang="ru-RU" baseline="0" dirty="0" smtClean="0"/>
              <a:t>Высокая </a:t>
            </a:r>
            <a:r>
              <a:rPr lang="ru-RU" baseline="0" dirty="0" err="1" smtClean="0"/>
              <a:t>затратность</a:t>
            </a:r>
            <a:r>
              <a:rPr lang="ru-RU" baseline="0" dirty="0" smtClean="0"/>
              <a:t> информационных решений</a:t>
            </a:r>
          </a:p>
          <a:p>
            <a:r>
              <a:rPr lang="ru-RU" baseline="0" dirty="0" smtClean="0"/>
              <a:t>Бюджетная отрасль</a:t>
            </a:r>
          </a:p>
          <a:p>
            <a:r>
              <a:rPr lang="ru-RU" baseline="0" dirty="0" smtClean="0"/>
              <a:t>Дотационный регион</a:t>
            </a:r>
          </a:p>
          <a:p>
            <a:r>
              <a:rPr lang="ru-RU" baseline="0" dirty="0" smtClean="0"/>
              <a:t>НО ТРЕБОВАНИЯ ОДИНАКОВЫЕ ДЛЯ ВСЕХ</a:t>
            </a:r>
          </a:p>
          <a:p>
            <a:r>
              <a:rPr lang="ru-RU" baseline="0" dirty="0" smtClean="0"/>
              <a:t>ЗНАЧИТ</a:t>
            </a:r>
          </a:p>
          <a:p>
            <a:r>
              <a:rPr lang="ru-RU" baseline="0" dirty="0" smtClean="0"/>
              <a:t>КОМПЛЕКСНОСТЬ ИНТЕГРАЦИЯ ЦЕНТРАЛИЗАЦИЯ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54401-5508-4E69-A2FF-830307E9D18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</a:t>
            </a:r>
            <a:r>
              <a:rPr lang="ru-RU" baseline="0" dirty="0" smtClean="0"/>
              <a:t> указания экономических факторов:</a:t>
            </a:r>
          </a:p>
          <a:p>
            <a:r>
              <a:rPr lang="ru-RU" baseline="0" dirty="0" smtClean="0"/>
              <a:t>Высокая </a:t>
            </a:r>
            <a:r>
              <a:rPr lang="ru-RU" baseline="0" dirty="0" err="1" smtClean="0"/>
              <a:t>затратность</a:t>
            </a:r>
            <a:r>
              <a:rPr lang="ru-RU" baseline="0" dirty="0" smtClean="0"/>
              <a:t> информационных решений</a:t>
            </a:r>
          </a:p>
          <a:p>
            <a:r>
              <a:rPr lang="ru-RU" baseline="0" dirty="0" smtClean="0"/>
              <a:t>Бюджетная отрасль</a:t>
            </a:r>
          </a:p>
          <a:p>
            <a:r>
              <a:rPr lang="ru-RU" baseline="0" dirty="0" smtClean="0"/>
              <a:t>Дотационный регион</a:t>
            </a:r>
          </a:p>
          <a:p>
            <a:r>
              <a:rPr lang="ru-RU" baseline="0" dirty="0" smtClean="0"/>
              <a:t>НО ТРЕБОВАНИЯ ОДИНАКОВЫЕ ДЛЯ ВСЕХ</a:t>
            </a:r>
          </a:p>
          <a:p>
            <a:r>
              <a:rPr lang="ru-RU" baseline="0" dirty="0" smtClean="0"/>
              <a:t>ЗНАЧИТ</a:t>
            </a:r>
          </a:p>
          <a:p>
            <a:r>
              <a:rPr lang="ru-RU" baseline="0" dirty="0" smtClean="0"/>
              <a:t>КОМПЛЕКСНОСТЬ ИНТЕГРАЦИЯ ЦЕНТРАЛИЗАЦИЯ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EDB2-891A-4486-85CD-3AC35676C58C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EB46-34BA-457E-ADB4-C12E780FA03D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2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82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2"/>
            <a:ext cx="6019801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8C0-B159-4BC2-B15E-A5FD2EEB52FB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8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EDB2-891A-4486-85CD-3AC35676C5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2C59-0318-4268-96CA-AF246F40A0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5708-1AB1-4BC2-B352-21E270BDE2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1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C669-B6F8-4D82-AB2B-A17DE24CAE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204" indent="0">
              <a:buNone/>
              <a:defRPr sz="1600" b="1"/>
            </a:lvl8pPr>
            <a:lvl9pPr marL="365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204" indent="0">
              <a:buNone/>
              <a:defRPr sz="1600" b="1"/>
            </a:lvl8pPr>
            <a:lvl9pPr marL="365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88B-6558-4DEA-B27A-39D14A18F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A39-E9FF-4CEE-9210-7783BEB84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4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B12-1282-4FB0-9BA2-BA2B527D5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204" indent="0">
              <a:buNone/>
              <a:defRPr sz="900"/>
            </a:lvl8pPr>
            <a:lvl9pPr marL="365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27C-894C-4853-A6EB-DAE2CA21DE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2C59-0318-4268-96CA-AF246F40A0F6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6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8" indent="0">
              <a:buNone/>
              <a:defRPr sz="2400"/>
            </a:lvl3pPr>
            <a:lvl4pPr marL="1371087" indent="0">
              <a:buNone/>
              <a:defRPr sz="2000"/>
            </a:lvl4pPr>
            <a:lvl5pPr marL="1828116" indent="0">
              <a:buNone/>
              <a:defRPr sz="2000"/>
            </a:lvl5pPr>
            <a:lvl6pPr marL="2285145" indent="0">
              <a:buNone/>
              <a:defRPr sz="2000"/>
            </a:lvl6pPr>
            <a:lvl7pPr marL="2742174" indent="0">
              <a:buNone/>
              <a:defRPr sz="2000"/>
            </a:lvl7pPr>
            <a:lvl8pPr marL="3199204" indent="0">
              <a:buNone/>
              <a:defRPr sz="2000"/>
            </a:lvl8pPr>
            <a:lvl9pPr marL="36562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204" indent="0">
              <a:buNone/>
              <a:defRPr sz="900"/>
            </a:lvl8pPr>
            <a:lvl9pPr marL="365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329-162C-4B0E-8795-0B270D3FAE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1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EB46-34BA-457E-ADB4-C12E780FA0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9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8C0-B159-4BC2-B15E-A5FD2EEB5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6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91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6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6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38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67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5708-1AB1-4BC2-B352-21E270BDE2EC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9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44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C669-B6F8-4D82-AB2B-A17DE24CAE19}" type="datetime1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204" indent="0">
              <a:buNone/>
              <a:defRPr sz="1600" b="1"/>
            </a:lvl8pPr>
            <a:lvl9pPr marL="365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151337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8" indent="0">
              <a:buNone/>
              <a:defRPr sz="1800" b="1"/>
            </a:lvl3pPr>
            <a:lvl4pPr marL="1371087" indent="0">
              <a:buNone/>
              <a:defRPr sz="1600" b="1"/>
            </a:lvl4pPr>
            <a:lvl5pPr marL="1828116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4" indent="0">
              <a:buNone/>
              <a:defRPr sz="1600" b="1"/>
            </a:lvl7pPr>
            <a:lvl8pPr marL="3199204" indent="0">
              <a:buNone/>
              <a:defRPr sz="1600" b="1"/>
            </a:lvl8pPr>
            <a:lvl9pPr marL="36562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88B-6558-4DEA-B27A-39D14A18F9CD}" type="datetime1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A39-E9FF-4CEE-9210-7783BEB8412D}" type="datetime1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B12-1282-4FB0-9BA2-BA2B527D5CA8}" type="datetime1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204" indent="0">
              <a:buNone/>
              <a:defRPr sz="900"/>
            </a:lvl8pPr>
            <a:lvl9pPr marL="365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27C-894C-4853-A6EB-DAE2CA21DE53}" type="datetime1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8" indent="0">
              <a:buNone/>
              <a:defRPr sz="2400"/>
            </a:lvl3pPr>
            <a:lvl4pPr marL="1371087" indent="0">
              <a:buNone/>
              <a:defRPr sz="2000"/>
            </a:lvl4pPr>
            <a:lvl5pPr marL="1828116" indent="0">
              <a:buNone/>
              <a:defRPr sz="2000"/>
            </a:lvl5pPr>
            <a:lvl6pPr marL="2285145" indent="0">
              <a:buNone/>
              <a:defRPr sz="2000"/>
            </a:lvl6pPr>
            <a:lvl7pPr marL="2742174" indent="0">
              <a:buNone/>
              <a:defRPr sz="2000"/>
            </a:lvl7pPr>
            <a:lvl8pPr marL="3199204" indent="0">
              <a:buNone/>
              <a:defRPr sz="2000"/>
            </a:lvl8pPr>
            <a:lvl9pPr marL="36562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8" indent="0">
              <a:buNone/>
              <a:defRPr sz="1000"/>
            </a:lvl3pPr>
            <a:lvl4pPr marL="1371087" indent="0">
              <a:buNone/>
              <a:defRPr sz="900"/>
            </a:lvl4pPr>
            <a:lvl5pPr marL="1828116" indent="0">
              <a:buNone/>
              <a:defRPr sz="900"/>
            </a:lvl5pPr>
            <a:lvl6pPr marL="2285145" indent="0">
              <a:buNone/>
              <a:defRPr sz="900"/>
            </a:lvl6pPr>
            <a:lvl7pPr marL="2742174" indent="0">
              <a:buNone/>
              <a:defRPr sz="900"/>
            </a:lvl7pPr>
            <a:lvl8pPr marL="3199204" indent="0">
              <a:buNone/>
              <a:defRPr sz="900"/>
            </a:lvl8pPr>
            <a:lvl9pPr marL="36562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329-162C-4B0E-8795-0B270D3FAE4E}" type="datetime1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5" tIns="45703" rIns="91405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5" tIns="45703" rIns="91405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8"/>
            <a:ext cx="2133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D662-B830-4C2E-801E-AF07671BE326}" type="datetime1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8"/>
            <a:ext cx="2895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Департамент образования администрации Владимирской области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5F39-EECF-4221-86DD-A5597A45B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0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2" indent="-285643" algn="l" defTabSz="914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8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7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6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4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4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3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5" tIns="45703" rIns="91405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5" tIns="45703" rIns="91405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8"/>
            <a:ext cx="2133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D662-B830-4C2E-801E-AF07671BE3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8"/>
            <a:ext cx="2895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Департамент образования администрации Владимирской области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0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2" indent="-285643" algn="l" defTabSz="914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1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9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8" indent="-228515" algn="l" defTabSz="914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7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6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4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4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3" algn="l" defTabSz="914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5B404D-DF93-4320-8B8D-F85B9E919F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41DC15-20EF-4FE5-A236-7F237EF0A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59000" y="2283718"/>
            <a:ext cx="3625723" cy="2523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42536" y="138675"/>
            <a:ext cx="7451973" cy="1938958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 algn="ctr"/>
            <a:endParaRPr lang="ru-RU" sz="2000" b="1" dirty="0" smtClean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Департамент образования администрации Владимирской области</a:t>
            </a:r>
          </a:p>
          <a:p>
            <a:pPr algn="ctr"/>
            <a:endParaRPr lang="ru-RU" sz="1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РЕГИОНАЛЬНЫЙ ПРОЕКТ</a:t>
            </a:r>
          </a:p>
          <a:p>
            <a:pPr algn="ctr"/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</a:t>
            </a:r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среда Владимирской области</a:t>
            </a:r>
            <a:endParaRPr lang="ru-RU" sz="28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rgbClr val="365F9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Половина рамки 8"/>
            <p:cNvSpPr/>
            <p:nvPr/>
          </p:nvSpPr>
          <p:spPr>
            <a:xfrm rot="10800000">
              <a:off x="214313" y="714375"/>
              <a:ext cx="8929687" cy="6143625"/>
            </a:xfrm>
            <a:prstGeom prst="halfFrame">
              <a:avLst>
                <a:gd name="adj1" fmla="val 4017"/>
                <a:gd name="adj2" fmla="val 3628"/>
              </a:avLst>
            </a:prstGeom>
            <a:gradFill flip="none" rotWithShape="1">
              <a:gsLst>
                <a:gs pos="0">
                  <a:srgbClr val="0000FF"/>
                </a:gs>
                <a:gs pos="50000">
                  <a:srgbClr val="6699FF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Половина рамки 9"/>
            <p:cNvSpPr/>
            <p:nvPr/>
          </p:nvSpPr>
          <p:spPr>
            <a:xfrm>
              <a:off x="0" y="0"/>
              <a:ext cx="3203847" cy="2000250"/>
            </a:xfrm>
            <a:prstGeom prst="halfFrame">
              <a:avLst>
                <a:gd name="adj1" fmla="val 6966"/>
                <a:gd name="adj2" fmla="val 7315"/>
              </a:avLst>
            </a:prstGeom>
            <a:gradFill flip="none" rotWithShape="1">
              <a:gsLst>
                <a:gs pos="0">
                  <a:srgbClr val="0000FF"/>
                </a:gs>
                <a:gs pos="50000">
                  <a:srgbClr val="6699FF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7" name="Рисунок 7" descr="vladim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54" y="116709"/>
            <a:ext cx="1296093" cy="12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709"/>
            <a:ext cx="1249304" cy="12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4788024" y="3119908"/>
            <a:ext cx="3913603" cy="13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Власенко Виктория Аркадьевна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начальник информационно-компьютерного отдела департамента образования администрации Владимирской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муниципальных образований /наименование субъекта Российской Федерации/,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образования, процент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00194"/>
              </p:ext>
            </p:extLst>
          </p:nvPr>
        </p:nvGraphicFramePr>
        <p:xfrm>
          <a:off x="467544" y="2211710"/>
          <a:ext cx="8241209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704"/>
                <a:gridCol w="1274369"/>
                <a:gridCol w="1383724"/>
                <a:gridCol w="1274369"/>
                <a:gridCol w="986775"/>
                <a:gridCol w="1075465"/>
                <a:gridCol w="992803"/>
              </a:tblGrid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2021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План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4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595" y="4821487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546826" y="265097"/>
            <a:ext cx="68407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3" rIns="91405" bIns="45703" anchor="ctr"/>
          <a:lstStyle>
            <a:defPPr>
              <a:defRPr lang="ru-RU"/>
            </a:defPPr>
            <a:lvl1pPr algn="ctr" eaLnBrk="0" hangingPunct="0">
              <a:defRPr sz="2000" b="1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a typeface="Calibri"/>
                <a:cs typeface="Times New Roman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  <a:ea typeface="+mn-ea"/>
              </a:rPr>
              <a:t>Внедренные региональные решения цифровизации ОО</a:t>
            </a:r>
            <a:endParaRPr lang="ru-RU" dirty="0">
              <a:solidFill>
                <a:srgbClr val="4F81BD">
                  <a:lumMod val="75000"/>
                </a:srgbClr>
              </a:solidFill>
              <a:ea typeface="+mn-e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30" y="2075198"/>
            <a:ext cx="1557101" cy="928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03" y="2539478"/>
            <a:ext cx="1521045" cy="928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4" y="3272285"/>
            <a:ext cx="998193" cy="63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Дуга 21"/>
          <p:cNvSpPr/>
          <p:nvPr/>
        </p:nvSpPr>
        <p:spPr>
          <a:xfrm flipV="1">
            <a:off x="80633" y="959365"/>
            <a:ext cx="2932386" cy="5092920"/>
          </a:xfrm>
          <a:prstGeom prst="arc">
            <a:avLst>
              <a:gd name="adj1" fmla="val 5710617"/>
              <a:gd name="adj2" fmla="val 8411977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38" name="Дуга 37"/>
          <p:cNvSpPr/>
          <p:nvPr/>
        </p:nvSpPr>
        <p:spPr>
          <a:xfrm>
            <a:off x="-33653" y="2135632"/>
            <a:ext cx="2664297" cy="3203426"/>
          </a:xfrm>
          <a:prstGeom prst="arc">
            <a:avLst>
              <a:gd name="adj1" fmla="val 14249922"/>
              <a:gd name="adj2" fmla="val 16124722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6" name="Дуга 45"/>
          <p:cNvSpPr/>
          <p:nvPr/>
        </p:nvSpPr>
        <p:spPr>
          <a:xfrm>
            <a:off x="80633" y="-427249"/>
            <a:ext cx="2691168" cy="5202059"/>
          </a:xfrm>
          <a:prstGeom prst="arc">
            <a:avLst>
              <a:gd name="adj1" fmla="val 5724428"/>
              <a:gd name="adj2" fmla="val 8529275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>
            <a:off x="203010" y="493963"/>
            <a:ext cx="2136745" cy="3089501"/>
          </a:xfrm>
          <a:prstGeom prst="arc">
            <a:avLst>
              <a:gd name="adj1" fmla="val 5487866"/>
              <a:gd name="adj2" fmla="val 7385516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9" name="Дуга 48"/>
          <p:cNvSpPr/>
          <p:nvPr/>
        </p:nvSpPr>
        <p:spPr>
          <a:xfrm rot="499677">
            <a:off x="-656257" y="2865715"/>
            <a:ext cx="3272713" cy="3767957"/>
          </a:xfrm>
          <a:prstGeom prst="arc">
            <a:avLst>
              <a:gd name="adj1" fmla="val 15426878"/>
              <a:gd name="adj2" fmla="val 16124722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0" name="Дуга 49"/>
          <p:cNvSpPr/>
          <p:nvPr/>
        </p:nvSpPr>
        <p:spPr>
          <a:xfrm>
            <a:off x="131543" y="-475599"/>
            <a:ext cx="2608446" cy="4626240"/>
          </a:xfrm>
          <a:prstGeom prst="arc">
            <a:avLst>
              <a:gd name="adj1" fmla="val 5700372"/>
              <a:gd name="adj2" fmla="val 7730414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405" tIns="45703" rIns="91405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1543" y="700564"/>
            <a:ext cx="8814003" cy="4341513"/>
            <a:chOff x="131540" y="700564"/>
            <a:chExt cx="8814003" cy="434151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96" y="700564"/>
              <a:ext cx="7924800" cy="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" y="2035056"/>
              <a:ext cx="485003" cy="435178"/>
            </a:xfrm>
            <a:prstGeom prst="rect">
              <a:avLst/>
            </a:prstGeom>
          </p:spPr>
        </p:pic>
        <p:pic>
          <p:nvPicPr>
            <p:cNvPr id="24" name="Рисунок 23" descr="дневник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8364" y="4551876"/>
              <a:ext cx="496920" cy="445871"/>
            </a:xfrm>
            <a:prstGeom prst="rect">
              <a:avLst/>
            </a:prstGeom>
          </p:spPr>
        </p:pic>
        <p:pic>
          <p:nvPicPr>
            <p:cNvPr id="25" name="Рисунок 24" descr="книга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8496" y="3917588"/>
              <a:ext cx="496656" cy="445635"/>
            </a:xfrm>
            <a:prstGeom prst="rect">
              <a:avLst/>
            </a:prstGeom>
          </p:spPr>
        </p:pic>
        <p:pic>
          <p:nvPicPr>
            <p:cNvPr id="27" name="Рисунок 26" descr="планшет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4323" y="2658885"/>
              <a:ext cx="485002" cy="435177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1870742" y="4642047"/>
              <a:ext cx="3493347" cy="35394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700" b="1" dirty="0">
                  <a:solidFill>
                    <a:prstClr val="white"/>
                  </a:solidFill>
                </a:rPr>
                <a:t>ДИСТАНЦИОННОЕ ОБУЧЕНИЕ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70742" y="3349805"/>
              <a:ext cx="3493345" cy="3539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700" b="1" dirty="0">
                  <a:solidFill>
                    <a:prstClr val="white"/>
                  </a:solidFill>
                </a:rPr>
                <a:t>ЭЛЕКТРОННЫЙ МОНИТОРИНГ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70742" y="2072951"/>
              <a:ext cx="3493345" cy="3539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700" b="1" dirty="0">
                  <a:solidFill>
                    <a:prstClr val="white"/>
                  </a:solidFill>
                </a:rPr>
                <a:t>ЭЛЕКТРОННЫЙ КОЛЛЕДЖ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70742" y="3995926"/>
              <a:ext cx="3493345" cy="3539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700" b="1" dirty="0">
                  <a:solidFill>
                    <a:prstClr val="white"/>
                  </a:solidFill>
                </a:rPr>
                <a:t>ЭЛЕКТРОННАЯ БИБЛИОТЕКА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70742" y="2711378"/>
              <a:ext cx="3493347" cy="3539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rIns="0" anchor="ctr">
              <a:spAutoFit/>
            </a:bodyPr>
            <a:lstStyle/>
            <a:p>
              <a:pPr marL="0" lvl="1" algn="ctr"/>
              <a:r>
                <a:rPr lang="ru-RU" sz="1700" b="1" dirty="0">
                  <a:solidFill>
                    <a:prstClr val="white"/>
                  </a:solidFill>
                </a:rPr>
                <a:t>ЭЛЕКТРОННОЕ ДОПОБРАЗОВАНИЕ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496472" y="4457302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ЭЛЕКТРОННЫЕ УЧЕБНИКИ, ЛЕГКИЕ ПОРТФЕЛИ УЧЕНИКОВ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08359" y="3806651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УДАЛЕННОЙ ОРГАНИЗАЦИИ УРОКА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508359" y="1180291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ДОСТУПНЫЕ СЕРВИСЫ ДЛЯ ЛЮБОГО УСТРОЙСТВА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21612" y="763985"/>
              <a:ext cx="3420000" cy="338554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ИНФОРМАЦИОННАЯ ОТКРЫТОСТЬ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525543" y="1830944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ОРГАНИЗАЦИИ ОБРАЗОВАТЕЛЬНОГО ПРОЦЕССА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870742" y="786645"/>
              <a:ext cx="3493345" cy="353943"/>
            </a:xfrm>
            <a:prstGeom prst="rect">
              <a:avLst/>
            </a:prstGeom>
            <a:solidFill>
              <a:srgbClr val="106FD8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7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ЭЛЕКТРОННЫЙ ДЕТСКИЙ САД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496" y="3282713"/>
              <a:ext cx="496656" cy="44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68" y="779866"/>
              <a:ext cx="493713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143" y="1413017"/>
              <a:ext cx="487363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1870742" y="1432767"/>
              <a:ext cx="3493347" cy="353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700" b="1" dirty="0">
                  <a:solidFill>
                    <a:prstClr val="white"/>
                  </a:solidFill>
                </a:rPr>
                <a:t>ЭЛЕКТРОННАЯ ШКОЛА</a:t>
              </a:r>
            </a:p>
          </p:txBody>
        </p:sp>
        <p:sp>
          <p:nvSpPr>
            <p:cNvPr id="45" name="Дуга 44"/>
            <p:cNvSpPr/>
            <p:nvPr/>
          </p:nvSpPr>
          <p:spPr>
            <a:xfrm flipV="1">
              <a:off x="131540" y="1617937"/>
              <a:ext cx="2568792" cy="3329551"/>
            </a:xfrm>
            <a:prstGeom prst="arc">
              <a:avLst>
                <a:gd name="adj1" fmla="val 5710617"/>
                <a:gd name="adj2" fmla="val 8411977"/>
              </a:avLst>
            </a:prstGeom>
            <a:noFill/>
            <a:ln w="19050" cap="flat" cmpd="sng" algn="ctr">
              <a:solidFill>
                <a:srgbClr val="F04E23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496472" y="2481597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513240" y="3144124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ВЗАИМОДЕЙСТВИЕ УЧАСТНИКОВ ОБРАЗОВАТЕЛЬНОГО ПРОЦЕССА</a:t>
              </a:r>
            </a:p>
          </p:txBody>
        </p:sp>
      </p:grpSp>
      <p:grpSp>
        <p:nvGrpSpPr>
          <p:cNvPr id="54" name="Группа 210"/>
          <p:cNvGrpSpPr/>
          <p:nvPr/>
        </p:nvGrpSpPr>
        <p:grpSpPr>
          <a:xfrm>
            <a:off x="33313" y="2403846"/>
            <a:ext cx="702368" cy="702230"/>
            <a:chOff x="8312151" y="4892675"/>
            <a:chExt cx="542925" cy="508000"/>
          </a:xfrm>
          <a:solidFill>
            <a:srgbClr val="0070C0"/>
          </a:solidFill>
        </p:grpSpPr>
        <p:sp>
          <p:nvSpPr>
            <p:cNvPr id="55" name="Freeform 1161"/>
            <p:cNvSpPr>
              <a:spLocks/>
            </p:cNvSpPr>
            <p:nvPr/>
          </p:nvSpPr>
          <p:spPr bwMode="auto">
            <a:xfrm>
              <a:off x="8312151" y="4892675"/>
              <a:ext cx="542925" cy="3333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04" y="21"/>
                </a:cxn>
                <a:cxn ang="0">
                  <a:pos x="230" y="55"/>
                </a:cxn>
                <a:cxn ang="0">
                  <a:pos x="243" y="75"/>
                </a:cxn>
                <a:cxn ang="0">
                  <a:pos x="267" y="77"/>
                </a:cxn>
                <a:cxn ang="0">
                  <a:pos x="296" y="94"/>
                </a:cxn>
                <a:cxn ang="0">
                  <a:pos x="313" y="123"/>
                </a:cxn>
                <a:cxn ang="0">
                  <a:pos x="316" y="144"/>
                </a:cxn>
                <a:cxn ang="0">
                  <a:pos x="335" y="155"/>
                </a:cxn>
                <a:cxn ang="0">
                  <a:pos x="342" y="176"/>
                </a:cxn>
                <a:cxn ang="0">
                  <a:pos x="333" y="200"/>
                </a:cxn>
                <a:cxn ang="0">
                  <a:pos x="310" y="210"/>
                </a:cxn>
                <a:cxn ang="0">
                  <a:pos x="283" y="200"/>
                </a:cxn>
                <a:cxn ang="0">
                  <a:pos x="304" y="199"/>
                </a:cxn>
                <a:cxn ang="0">
                  <a:pos x="309" y="200"/>
                </a:cxn>
                <a:cxn ang="0">
                  <a:pos x="326" y="192"/>
                </a:cxn>
                <a:cxn ang="0">
                  <a:pos x="332" y="176"/>
                </a:cxn>
                <a:cxn ang="0">
                  <a:pos x="326" y="160"/>
                </a:cxn>
                <a:cxn ang="0">
                  <a:pos x="310" y="153"/>
                </a:cxn>
                <a:cxn ang="0">
                  <a:pos x="305" y="148"/>
                </a:cxn>
                <a:cxn ang="0">
                  <a:pos x="302" y="123"/>
                </a:cxn>
                <a:cxn ang="0">
                  <a:pos x="283" y="95"/>
                </a:cxn>
                <a:cxn ang="0">
                  <a:pos x="250" y="85"/>
                </a:cxn>
                <a:cxn ang="0">
                  <a:pos x="234" y="87"/>
                </a:cxn>
                <a:cxn ang="0">
                  <a:pos x="228" y="83"/>
                </a:cxn>
                <a:cxn ang="0">
                  <a:pos x="212" y="45"/>
                </a:cxn>
                <a:cxn ang="0">
                  <a:pos x="182" y="19"/>
                </a:cxn>
                <a:cxn ang="0">
                  <a:pos x="143" y="10"/>
                </a:cxn>
                <a:cxn ang="0">
                  <a:pos x="101" y="21"/>
                </a:cxn>
                <a:cxn ang="0">
                  <a:pos x="70" y="52"/>
                </a:cxn>
                <a:cxn ang="0">
                  <a:pos x="59" y="94"/>
                </a:cxn>
                <a:cxn ang="0">
                  <a:pos x="55" y="101"/>
                </a:cxn>
                <a:cxn ang="0">
                  <a:pos x="28" y="111"/>
                </a:cxn>
                <a:cxn ang="0">
                  <a:pos x="12" y="135"/>
                </a:cxn>
                <a:cxn ang="0">
                  <a:pos x="12" y="164"/>
                </a:cxn>
                <a:cxn ang="0">
                  <a:pos x="31" y="190"/>
                </a:cxn>
                <a:cxn ang="0">
                  <a:pos x="60" y="200"/>
                </a:cxn>
                <a:cxn ang="0">
                  <a:pos x="41" y="207"/>
                </a:cxn>
                <a:cxn ang="0">
                  <a:pos x="11" y="185"/>
                </a:cxn>
                <a:cxn ang="0">
                  <a:pos x="0" y="149"/>
                </a:cxn>
                <a:cxn ang="0">
                  <a:pos x="9" y="118"/>
                </a:cxn>
                <a:cxn ang="0">
                  <a:pos x="33" y="96"/>
                </a:cxn>
                <a:cxn ang="0">
                  <a:pos x="52" y="70"/>
                </a:cxn>
                <a:cxn ang="0">
                  <a:pos x="71" y="34"/>
                </a:cxn>
                <a:cxn ang="0">
                  <a:pos x="103" y="9"/>
                </a:cxn>
                <a:cxn ang="0">
                  <a:pos x="143" y="0"/>
                </a:cxn>
              </a:cxnLst>
              <a:rect l="0" t="0" r="r" b="b"/>
              <a:pathLst>
                <a:path w="342" h="210">
                  <a:moveTo>
                    <a:pt x="143" y="0"/>
                  </a:moveTo>
                  <a:lnTo>
                    <a:pt x="165" y="3"/>
                  </a:lnTo>
                  <a:lnTo>
                    <a:pt x="186" y="10"/>
                  </a:lnTo>
                  <a:lnTo>
                    <a:pt x="204" y="21"/>
                  </a:lnTo>
                  <a:lnTo>
                    <a:pt x="219" y="37"/>
                  </a:lnTo>
                  <a:lnTo>
                    <a:pt x="230" y="55"/>
                  </a:lnTo>
                  <a:lnTo>
                    <a:pt x="237" y="76"/>
                  </a:lnTo>
                  <a:lnTo>
                    <a:pt x="243" y="75"/>
                  </a:lnTo>
                  <a:lnTo>
                    <a:pt x="250" y="75"/>
                  </a:lnTo>
                  <a:lnTo>
                    <a:pt x="267" y="77"/>
                  </a:lnTo>
                  <a:lnTo>
                    <a:pt x="283" y="84"/>
                  </a:lnTo>
                  <a:lnTo>
                    <a:pt x="296" y="94"/>
                  </a:lnTo>
                  <a:lnTo>
                    <a:pt x="306" y="108"/>
                  </a:lnTo>
                  <a:lnTo>
                    <a:pt x="313" y="123"/>
                  </a:lnTo>
                  <a:lnTo>
                    <a:pt x="316" y="141"/>
                  </a:lnTo>
                  <a:lnTo>
                    <a:pt x="316" y="144"/>
                  </a:lnTo>
                  <a:lnTo>
                    <a:pt x="326" y="148"/>
                  </a:lnTo>
                  <a:lnTo>
                    <a:pt x="335" y="155"/>
                  </a:lnTo>
                  <a:lnTo>
                    <a:pt x="340" y="164"/>
                  </a:lnTo>
                  <a:lnTo>
                    <a:pt x="342" y="176"/>
                  </a:lnTo>
                  <a:lnTo>
                    <a:pt x="340" y="189"/>
                  </a:lnTo>
                  <a:lnTo>
                    <a:pt x="333" y="200"/>
                  </a:lnTo>
                  <a:lnTo>
                    <a:pt x="323" y="207"/>
                  </a:lnTo>
                  <a:lnTo>
                    <a:pt x="310" y="210"/>
                  </a:lnTo>
                  <a:lnTo>
                    <a:pt x="283" y="210"/>
                  </a:lnTo>
                  <a:lnTo>
                    <a:pt x="28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7" y="200"/>
                  </a:lnTo>
                  <a:lnTo>
                    <a:pt x="309" y="200"/>
                  </a:lnTo>
                  <a:lnTo>
                    <a:pt x="319" y="197"/>
                  </a:lnTo>
                  <a:lnTo>
                    <a:pt x="326" y="192"/>
                  </a:lnTo>
                  <a:lnTo>
                    <a:pt x="330" y="185"/>
                  </a:lnTo>
                  <a:lnTo>
                    <a:pt x="332" y="176"/>
                  </a:lnTo>
                  <a:lnTo>
                    <a:pt x="330" y="168"/>
                  </a:lnTo>
                  <a:lnTo>
                    <a:pt x="326" y="160"/>
                  </a:lnTo>
                  <a:lnTo>
                    <a:pt x="319" y="155"/>
                  </a:lnTo>
                  <a:lnTo>
                    <a:pt x="310" y="153"/>
                  </a:lnTo>
                  <a:lnTo>
                    <a:pt x="304" y="153"/>
                  </a:lnTo>
                  <a:lnTo>
                    <a:pt x="305" y="148"/>
                  </a:lnTo>
                  <a:lnTo>
                    <a:pt x="305" y="141"/>
                  </a:lnTo>
                  <a:lnTo>
                    <a:pt x="302" y="123"/>
                  </a:lnTo>
                  <a:lnTo>
                    <a:pt x="295" y="108"/>
                  </a:lnTo>
                  <a:lnTo>
                    <a:pt x="283" y="95"/>
                  </a:lnTo>
                  <a:lnTo>
                    <a:pt x="267" y="88"/>
                  </a:lnTo>
                  <a:lnTo>
                    <a:pt x="250" y="85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9" y="88"/>
                  </a:lnTo>
                  <a:lnTo>
                    <a:pt x="228" y="83"/>
                  </a:lnTo>
                  <a:lnTo>
                    <a:pt x="223" y="63"/>
                  </a:lnTo>
                  <a:lnTo>
                    <a:pt x="212" y="45"/>
                  </a:lnTo>
                  <a:lnTo>
                    <a:pt x="199" y="30"/>
                  </a:lnTo>
                  <a:lnTo>
                    <a:pt x="182" y="19"/>
                  </a:lnTo>
                  <a:lnTo>
                    <a:pt x="164" y="12"/>
                  </a:lnTo>
                  <a:lnTo>
                    <a:pt x="143" y="10"/>
                  </a:lnTo>
                  <a:lnTo>
                    <a:pt x="121" y="13"/>
                  </a:lnTo>
                  <a:lnTo>
                    <a:pt x="101" y="21"/>
                  </a:lnTo>
                  <a:lnTo>
                    <a:pt x="83" y="35"/>
                  </a:lnTo>
                  <a:lnTo>
                    <a:pt x="70" y="52"/>
                  </a:lnTo>
                  <a:lnTo>
                    <a:pt x="62" y="72"/>
                  </a:lnTo>
                  <a:lnTo>
                    <a:pt x="59" y="94"/>
                  </a:lnTo>
                  <a:lnTo>
                    <a:pt x="59" y="100"/>
                  </a:lnTo>
                  <a:lnTo>
                    <a:pt x="55" y="101"/>
                  </a:lnTo>
                  <a:lnTo>
                    <a:pt x="40" y="104"/>
                  </a:lnTo>
                  <a:lnTo>
                    <a:pt x="28" y="111"/>
                  </a:lnTo>
                  <a:lnTo>
                    <a:pt x="19" y="122"/>
                  </a:lnTo>
                  <a:lnTo>
                    <a:pt x="12" y="135"/>
                  </a:lnTo>
                  <a:lnTo>
                    <a:pt x="10" y="149"/>
                  </a:lnTo>
                  <a:lnTo>
                    <a:pt x="12" y="164"/>
                  </a:lnTo>
                  <a:lnTo>
                    <a:pt x="20" y="179"/>
                  </a:lnTo>
                  <a:lnTo>
                    <a:pt x="31" y="190"/>
                  </a:lnTo>
                  <a:lnTo>
                    <a:pt x="44" y="196"/>
                  </a:lnTo>
                  <a:lnTo>
                    <a:pt x="60" y="200"/>
                  </a:lnTo>
                  <a:lnTo>
                    <a:pt x="60" y="210"/>
                  </a:lnTo>
                  <a:lnTo>
                    <a:pt x="41" y="207"/>
                  </a:lnTo>
                  <a:lnTo>
                    <a:pt x="25" y="199"/>
                  </a:lnTo>
                  <a:lnTo>
                    <a:pt x="11" y="185"/>
                  </a:lnTo>
                  <a:lnTo>
                    <a:pt x="3" y="169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9" y="118"/>
                  </a:lnTo>
                  <a:lnTo>
                    <a:pt x="20" y="106"/>
                  </a:lnTo>
                  <a:lnTo>
                    <a:pt x="33" y="96"/>
                  </a:lnTo>
                  <a:lnTo>
                    <a:pt x="48" y="90"/>
                  </a:lnTo>
                  <a:lnTo>
                    <a:pt x="52" y="70"/>
                  </a:lnTo>
                  <a:lnTo>
                    <a:pt x="60" y="50"/>
                  </a:lnTo>
                  <a:lnTo>
                    <a:pt x="71" y="34"/>
                  </a:lnTo>
                  <a:lnTo>
                    <a:pt x="86" y="19"/>
                  </a:lnTo>
                  <a:lnTo>
                    <a:pt x="103" y="9"/>
                  </a:lnTo>
                  <a:lnTo>
                    <a:pt x="123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1162"/>
            <p:cNvSpPr>
              <a:spLocks/>
            </p:cNvSpPr>
            <p:nvPr/>
          </p:nvSpPr>
          <p:spPr bwMode="auto">
            <a:xfrm>
              <a:off x="8407401" y="5129213"/>
              <a:ext cx="365125" cy="2413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7" y="0"/>
                </a:cxn>
                <a:cxn ang="0">
                  <a:pos x="221" y="1"/>
                </a:cxn>
                <a:cxn ang="0">
                  <a:pos x="225" y="2"/>
                </a:cxn>
                <a:cxn ang="0">
                  <a:pos x="228" y="5"/>
                </a:cxn>
                <a:cxn ang="0">
                  <a:pos x="229" y="8"/>
                </a:cxn>
                <a:cxn ang="0">
                  <a:pos x="230" y="12"/>
                </a:cxn>
                <a:cxn ang="0">
                  <a:pos x="230" y="152"/>
                </a:cxn>
                <a:cxn ang="0">
                  <a:pos x="219" y="152"/>
                </a:cxn>
                <a:cxn ang="0">
                  <a:pos x="219" y="12"/>
                </a:cxn>
                <a:cxn ang="0">
                  <a:pos x="217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52"/>
                </a:cxn>
                <a:cxn ang="0">
                  <a:pos x="0" y="15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0" h="152">
                  <a:moveTo>
                    <a:pt x="12" y="0"/>
                  </a:moveTo>
                  <a:lnTo>
                    <a:pt x="217" y="0"/>
                  </a:lnTo>
                  <a:lnTo>
                    <a:pt x="221" y="1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0" y="152"/>
                  </a:lnTo>
                  <a:lnTo>
                    <a:pt x="219" y="152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1163"/>
            <p:cNvSpPr>
              <a:spLocks noEditPoints="1"/>
            </p:cNvSpPr>
            <p:nvPr/>
          </p:nvSpPr>
          <p:spPr bwMode="auto">
            <a:xfrm>
              <a:off x="8435976" y="5157788"/>
              <a:ext cx="306388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9"/>
                </a:cxn>
                <a:cxn ang="0">
                  <a:pos x="183" y="109"/>
                </a:cxn>
                <a:cxn ang="0">
                  <a:pos x="183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93" y="119"/>
                </a:cxn>
                <a:cxn ang="0">
                  <a:pos x="0" y="119"/>
                </a:cxn>
                <a:cxn ang="0">
                  <a:pos x="0" y="0"/>
                </a:cxn>
              </a:cxnLst>
              <a:rect l="0" t="0" r="r" b="b"/>
              <a:pathLst>
                <a:path w="193" h="119">
                  <a:moveTo>
                    <a:pt x="10" y="10"/>
                  </a:moveTo>
                  <a:lnTo>
                    <a:pt x="10" y="109"/>
                  </a:lnTo>
                  <a:lnTo>
                    <a:pt x="183" y="109"/>
                  </a:lnTo>
                  <a:lnTo>
                    <a:pt x="183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119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1164"/>
            <p:cNvSpPr>
              <a:spLocks noEditPoints="1"/>
            </p:cNvSpPr>
            <p:nvPr/>
          </p:nvSpPr>
          <p:spPr bwMode="auto">
            <a:xfrm>
              <a:off x="8355013" y="5359400"/>
              <a:ext cx="469900" cy="4127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9" y="16"/>
                </a:cxn>
                <a:cxn ang="0">
                  <a:pos x="276" y="16"/>
                </a:cxn>
                <a:cxn ang="0">
                  <a:pos x="279" y="15"/>
                </a:cxn>
                <a:cxn ang="0">
                  <a:pos x="282" y="13"/>
                </a:cxn>
                <a:cxn ang="0">
                  <a:pos x="285" y="12"/>
                </a:cxn>
                <a:cxn ang="0">
                  <a:pos x="285" y="11"/>
                </a:cxn>
                <a:cxn ang="0">
                  <a:pos x="173" y="11"/>
                </a:cxn>
                <a:cxn ang="0">
                  <a:pos x="171" y="13"/>
                </a:cxn>
                <a:cxn ang="0">
                  <a:pos x="169" y="14"/>
                </a:cxn>
                <a:cxn ang="0">
                  <a:pos x="166" y="15"/>
                </a:cxn>
                <a:cxn ang="0">
                  <a:pos x="130" y="15"/>
                </a:cxn>
                <a:cxn ang="0">
                  <a:pos x="127" y="14"/>
                </a:cxn>
                <a:cxn ang="0">
                  <a:pos x="125" y="13"/>
                </a:cxn>
                <a:cxn ang="0">
                  <a:pos x="12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30" y="5"/>
                </a:cxn>
                <a:cxn ang="0">
                  <a:pos x="165" y="5"/>
                </a:cxn>
                <a:cxn ang="0">
                  <a:pos x="166" y="0"/>
                </a:cxn>
                <a:cxn ang="0">
                  <a:pos x="296" y="0"/>
                </a:cxn>
                <a:cxn ang="0">
                  <a:pos x="296" y="17"/>
                </a:cxn>
                <a:cxn ang="0">
                  <a:pos x="294" y="18"/>
                </a:cxn>
                <a:cxn ang="0">
                  <a:pos x="291" y="20"/>
                </a:cxn>
                <a:cxn ang="0">
                  <a:pos x="285" y="22"/>
                </a:cxn>
                <a:cxn ang="0">
                  <a:pos x="279" y="25"/>
                </a:cxn>
                <a:cxn ang="0">
                  <a:pos x="273" y="26"/>
                </a:cxn>
                <a:cxn ang="0">
                  <a:pos x="22" y="26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296" h="26">
                  <a:moveTo>
                    <a:pt x="10" y="11"/>
                  </a:moveTo>
                  <a:lnTo>
                    <a:pt x="10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76" y="16"/>
                  </a:lnTo>
                  <a:lnTo>
                    <a:pt x="279" y="15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5" y="11"/>
                  </a:lnTo>
                  <a:lnTo>
                    <a:pt x="173" y="11"/>
                  </a:lnTo>
                  <a:lnTo>
                    <a:pt x="171" y="13"/>
                  </a:lnTo>
                  <a:lnTo>
                    <a:pt x="169" y="14"/>
                  </a:lnTo>
                  <a:lnTo>
                    <a:pt x="166" y="15"/>
                  </a:lnTo>
                  <a:lnTo>
                    <a:pt x="130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30" y="5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296" y="0"/>
                  </a:lnTo>
                  <a:lnTo>
                    <a:pt x="296" y="17"/>
                  </a:lnTo>
                  <a:lnTo>
                    <a:pt x="294" y="18"/>
                  </a:lnTo>
                  <a:lnTo>
                    <a:pt x="291" y="20"/>
                  </a:lnTo>
                  <a:lnTo>
                    <a:pt x="285" y="22"/>
                  </a:lnTo>
                  <a:lnTo>
                    <a:pt x="279" y="25"/>
                  </a:lnTo>
                  <a:lnTo>
                    <a:pt x="273" y="26"/>
                  </a:lnTo>
                  <a:lnTo>
                    <a:pt x="22" y="26"/>
                  </a:lnTo>
                  <a:lnTo>
                    <a:pt x="15" y="25"/>
                  </a:lnTo>
                  <a:lnTo>
                    <a:pt x="9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165"/>
            <p:cNvSpPr>
              <a:spLocks/>
            </p:cNvSpPr>
            <p:nvPr/>
          </p:nvSpPr>
          <p:spPr bwMode="auto">
            <a:xfrm>
              <a:off x="8540751" y="5160963"/>
              <a:ext cx="84138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7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53" h="52">
                  <a:moveTo>
                    <a:pt x="46" y="0"/>
                  </a:moveTo>
                  <a:lnTo>
                    <a:pt x="53" y="7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166"/>
            <p:cNvSpPr>
              <a:spLocks/>
            </p:cNvSpPr>
            <p:nvPr/>
          </p:nvSpPr>
          <p:spPr bwMode="auto">
            <a:xfrm>
              <a:off x="8528051" y="5160963"/>
              <a:ext cx="142875" cy="1428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0" y="7"/>
                </a:cxn>
                <a:cxn ang="0">
                  <a:pos x="7" y="90"/>
                </a:cxn>
                <a:cxn ang="0">
                  <a:pos x="0" y="83"/>
                </a:cxn>
                <a:cxn ang="0">
                  <a:pos x="83" y="0"/>
                </a:cxn>
              </a:cxnLst>
              <a:rect l="0" t="0" r="r" b="b"/>
              <a:pathLst>
                <a:path w="90" h="90">
                  <a:moveTo>
                    <a:pt x="83" y="0"/>
                  </a:moveTo>
                  <a:lnTo>
                    <a:pt x="90" y="7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94" y="3459974"/>
            <a:ext cx="2376264" cy="84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795490"/>
            <a:ext cx="387155" cy="3480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483768" y="-46317"/>
            <a:ext cx="6768752" cy="4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1200" dirty="0">
                <a:solidFill>
                  <a:prstClr val="white">
                    <a:lumMod val="65000"/>
                  </a:prstClr>
                </a:solidFill>
                <a:latin typeface="Tahoma" pitchFamily="34" charset="0"/>
                <a:cs typeface="Tahoma" pitchFamily="34" charset="0"/>
              </a:rPr>
              <a:t>Информационный портал системы 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Tahoma" pitchFamily="34" charset="0"/>
                <a:cs typeface="Tahoma" pitchFamily="34" charset="0"/>
              </a:rPr>
              <a:t>образования Владимирской </a:t>
            </a:r>
            <a:r>
              <a:rPr lang="ru-RU" sz="1200" dirty="0">
                <a:solidFill>
                  <a:prstClr val="white">
                    <a:lumMod val="65000"/>
                  </a:prstClr>
                </a:solidFill>
                <a:latin typeface="Tahoma" pitchFamily="34" charset="0"/>
                <a:cs typeface="Tahoma" pitchFamily="34" charset="0"/>
              </a:rPr>
              <a:t>области </a:t>
            </a:r>
          </a:p>
          <a:p>
            <a:pPr algn="ctr"/>
            <a:endParaRPr lang="ru-RU" sz="1200" dirty="0">
              <a:solidFill>
                <a:prstClr val="white">
                  <a:lumMod val="65000"/>
                </a:prst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732363" y="138351"/>
            <a:ext cx="2088232" cy="2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12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образование33.рф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483891" y="235799"/>
            <a:ext cx="42484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3" rIns="91405" bIns="45703" anchor="ctr"/>
          <a:lstStyle>
            <a:defPPr>
              <a:defRPr lang="ru-RU"/>
            </a:defPPr>
            <a:lvl1pPr algn="ctr" eaLnBrk="0" hangingPunct="0">
              <a:defRPr sz="2000" b="1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a typeface="Calibri"/>
                <a:cs typeface="Times New Roman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dirty="0">
                <a:solidFill>
                  <a:srgbClr val="4F81BD">
                    <a:lumMod val="75000"/>
                  </a:srgbClr>
                </a:solidFill>
                <a:ea typeface="+mn-ea"/>
              </a:rPr>
              <a:t>ОХВАТ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52" y="1976492"/>
            <a:ext cx="5670378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827584" y="689137"/>
            <a:ext cx="7416824" cy="5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Calibri"/>
                <a:cs typeface="Tahoma" pitchFamily="34" charset="0"/>
              </a:rPr>
              <a:t>21</a:t>
            </a:r>
            <a:r>
              <a:rPr lang="ru-RU" altLang="ru-RU" sz="2800" dirty="0">
                <a:solidFill>
                  <a:srgbClr val="002060"/>
                </a:solidFill>
                <a:latin typeface="Calibri"/>
                <a:cs typeface="Tahoma" pitchFamily="34" charset="0"/>
              </a:rPr>
              <a:t> территория Владимирской области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807466" y="1128166"/>
            <a:ext cx="3132268" cy="8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defPPr>
              <a:defRPr lang="ru-RU"/>
            </a:defPPr>
            <a:lvl1pPr algn="r">
              <a:lnSpc>
                <a:spcPct val="150000"/>
              </a:lnSpc>
              <a:defRPr sz="160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Calibri"/>
              </a:rPr>
              <a:t>Электронный детский сад</a:t>
            </a:r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»</a:t>
            </a:r>
            <a:r>
              <a:rPr lang="ru-RU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пользователей</a:t>
            </a:r>
            <a:endParaRPr lang="ru-RU" dirty="0">
              <a:latin typeface="Calibri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261169" y="4507956"/>
            <a:ext cx="8682219" cy="5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002060"/>
                </a:solidFill>
                <a:latin typeface="+mj-lt"/>
                <a:cs typeface="Tahoma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1F497D">
                    <a:lumMod val="75000"/>
                  </a:srgbClr>
                </a:solidFill>
              </a:rPr>
              <a:t>ВСЕГО</a:t>
            </a:r>
            <a:r>
              <a:rPr lang="ru-RU" altLang="ru-RU" b="1" dirty="0" smtClean="0">
                <a:solidFill>
                  <a:srgbClr val="C00000"/>
                </a:solidFill>
              </a:rPr>
              <a:t> 663736 </a:t>
            </a:r>
            <a:r>
              <a:rPr lang="ru-RU" altLang="ru-RU" dirty="0" smtClean="0"/>
              <a:t>пользователей систем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4179" y="1421007"/>
            <a:ext cx="1479712" cy="646296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cs typeface="Tahoma" pitchFamily="34" charset="0"/>
              </a:rPr>
              <a:t>218024</a:t>
            </a:r>
            <a:endParaRPr lang="ru-RU" sz="360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1713" y="3367153"/>
            <a:ext cx="1662564" cy="646296"/>
          </a:xfrm>
          <a:prstGeom prst="rect">
            <a:avLst/>
          </a:prstGeom>
        </p:spPr>
        <p:txBody>
          <a:bodyPr wrap="none" lIns="91405" tIns="45703" rIns="91405" bIns="45703">
            <a:spAutoFit/>
          </a:bodyPr>
          <a:lstStyle/>
          <a:p>
            <a:pPr indent="215819"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cs typeface="Tahoma" pitchFamily="34" charset="0"/>
              </a:rPr>
              <a:t>315249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53764" y="1483905"/>
            <a:ext cx="1428760" cy="646296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cs typeface="Tahoma" pitchFamily="34" charset="0"/>
              </a:rPr>
              <a:t>42163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475085" y="1421007"/>
            <a:ext cx="0" cy="2219216"/>
          </a:xfrm>
          <a:prstGeom prst="straightConnector1">
            <a:avLst/>
          </a:prstGeom>
          <a:ln w="28575">
            <a:solidFill>
              <a:srgbClr val="4DB0C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3154" y="2715766"/>
            <a:ext cx="7373168" cy="0"/>
          </a:xfrm>
          <a:prstGeom prst="line">
            <a:avLst/>
          </a:prstGeom>
          <a:ln w="28575">
            <a:solidFill>
              <a:srgbClr val="4DB0C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6175950" y="3086777"/>
            <a:ext cx="2767438" cy="8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defPPr>
              <a:defRPr lang="ru-RU"/>
            </a:defPPr>
            <a:lvl1pPr algn="r">
              <a:lnSpc>
                <a:spcPct val="150000"/>
              </a:lnSpc>
              <a:defRPr sz="1600">
                <a:solidFill>
                  <a:srgbClr val="002060"/>
                </a:solidFill>
                <a:latin typeface="+mj-lt"/>
                <a:ea typeface="Times New Roman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C00000"/>
                </a:solidFill>
              </a:rPr>
              <a:t>«Электронный колледж» </a:t>
            </a:r>
            <a:r>
              <a:rPr lang="ru-RU" dirty="0"/>
              <a:t>пользователей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01351" y="3372607"/>
            <a:ext cx="1285884" cy="646296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cs typeface="Tahoma" pitchFamily="34" charset="0"/>
              </a:rPr>
              <a:t>81500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4977264" y="1207724"/>
            <a:ext cx="3600400" cy="8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defPPr>
              <a:defRPr lang="ru-RU"/>
            </a:defPPr>
            <a:lvl1pPr algn="r">
              <a:lnSpc>
                <a:spcPct val="150000"/>
              </a:lnSpc>
              <a:defRPr sz="1600">
                <a:solidFill>
                  <a:srgbClr val="002060"/>
                </a:solidFill>
                <a:latin typeface="+mj-lt"/>
                <a:ea typeface="Times New Roman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C00000"/>
                </a:solidFill>
              </a:rPr>
              <a:t> «Электронное </a:t>
            </a:r>
            <a:r>
              <a:rPr lang="ru-RU" sz="1800" b="1" dirty="0" err="1">
                <a:solidFill>
                  <a:srgbClr val="C00000"/>
                </a:solidFill>
              </a:rPr>
              <a:t>допобразование</a:t>
            </a:r>
            <a:r>
              <a:rPr lang="ru-RU" sz="1800" b="1" dirty="0">
                <a:solidFill>
                  <a:srgbClr val="C00000"/>
                </a:solidFill>
              </a:rPr>
              <a:t>» </a:t>
            </a:r>
            <a:r>
              <a:rPr lang="ru-RU" dirty="0" smtClean="0"/>
              <a:t>пользователя</a:t>
            </a:r>
            <a:endParaRPr lang="ru-RU" dirty="0"/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861883" y="3027345"/>
            <a:ext cx="2772329" cy="8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1" tIns="39825" rIns="79651" bIns="39825">
            <a:spAutoFit/>
          </a:bodyPr>
          <a:lstStyle>
            <a:defPPr>
              <a:defRPr lang="ru-RU"/>
            </a:defPPr>
            <a:lvl1pPr algn="r">
              <a:lnSpc>
                <a:spcPct val="150000"/>
              </a:lnSpc>
              <a:defRPr sz="1600">
                <a:solidFill>
                  <a:srgbClr val="002060"/>
                </a:solidFill>
                <a:latin typeface="+mj-lt"/>
                <a:ea typeface="Times New Roman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C00000"/>
                </a:solidFill>
              </a:rPr>
              <a:t>«Электронная школа» </a:t>
            </a:r>
            <a:r>
              <a:rPr lang="ru-RU" dirty="0"/>
              <a:t>пользователей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1" y="2032444"/>
            <a:ext cx="147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547 </a:t>
            </a:r>
            <a:endParaRPr lang="ru-RU" alt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9060" y="3861626"/>
            <a:ext cx="147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393 </a:t>
            </a:r>
            <a:endParaRPr lang="ru-RU" alt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26889" y="2032444"/>
            <a:ext cx="147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146 </a:t>
            </a:r>
          </a:p>
          <a:p>
            <a:pPr algn="r"/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26889" y="3861625"/>
            <a:ext cx="147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36 </a:t>
            </a:r>
          </a:p>
          <a:p>
            <a:pPr algn="r"/>
            <a:r>
              <a:rPr lang="ru-RU" alt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Доля обучающихся, для которых формируется цифровой образовательный профиль и индивидуальный план обучения (персональная траектория обучения) с использованием федеральной информационно-сервисной платформы цифровой образовательной среды (федеральных цифровых платформ, информационных систем и ресурсов), между которыми обеспечено информационное взаимодействие , в общем числе обучающихся по указанным программам, процент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- по программам общего образования и дополнительного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066" y="3507854"/>
            <a:ext cx="802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- </a:t>
            </a:r>
            <a:r>
              <a:rPr lang="ru-RU" sz="1600" dirty="0"/>
              <a:t>по программам среднего профессионального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93111"/>
              </p:ext>
            </p:extLst>
          </p:nvPr>
        </p:nvGraphicFramePr>
        <p:xfrm>
          <a:off x="395537" y="2651819"/>
          <a:ext cx="8456981" cy="78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392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2021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2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29970"/>
              </p:ext>
            </p:extLst>
          </p:nvPr>
        </p:nvGraphicFramePr>
        <p:xfrm>
          <a:off x="395536" y="3939902"/>
          <a:ext cx="8456983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6"/>
                <a:gridCol w="1429884"/>
                <a:gridCol w="1315156"/>
                <a:gridCol w="1002184"/>
                <a:gridCol w="1098353"/>
                <a:gridCol w="1008933"/>
              </a:tblGrid>
              <a:tr h="39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87474"/>
            <a:ext cx="8229600" cy="4215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Категории обучающихся: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8411"/>
              </p:ext>
            </p:extLst>
          </p:nvPr>
        </p:nvGraphicFramePr>
        <p:xfrm>
          <a:off x="421196" y="461412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>
            <a:off x="4346975" y="258491"/>
            <a:ext cx="378042" cy="8568952"/>
          </a:xfrm>
          <a:prstGeom prst="leftBrace">
            <a:avLst/>
          </a:prstGeom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85997"/>
            <a:ext cx="842493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траектории и профили обучения в региональной системе  ЭДО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3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Доля образовательных организаций, осуществляющих образовательную деятельность с использованием федеральной информационно-сервисной платформы цифровой образовательной среды (федеральных цифровых платформ. информационных систем и ресурсов), между которыми обеспечено информационное взаимодействие , в общем числе образовательных организаций </a:t>
            </a:r>
            <a:r>
              <a:rPr lang="ru-RU" sz="1600" dirty="0" smtClean="0"/>
              <a:t>процент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- по программам общего образования и дополнительного образования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066" y="3507854"/>
            <a:ext cx="802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- </a:t>
            </a:r>
            <a:r>
              <a:rPr lang="ru-RU" sz="1600" dirty="0"/>
              <a:t>по программам среднего профессионального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75464"/>
              </p:ext>
            </p:extLst>
          </p:nvPr>
        </p:nvGraphicFramePr>
        <p:xfrm>
          <a:off x="323528" y="2337741"/>
          <a:ext cx="8528990" cy="95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278"/>
                <a:gridCol w="1326353"/>
                <a:gridCol w="1442059"/>
                <a:gridCol w="1326353"/>
                <a:gridCol w="1010718"/>
                <a:gridCol w="1107706"/>
                <a:gridCol w="1017523"/>
              </a:tblGrid>
              <a:tr h="477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2021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77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49801"/>
              </p:ext>
            </p:extLst>
          </p:nvPr>
        </p:nvGraphicFramePr>
        <p:xfrm>
          <a:off x="323528" y="4083918"/>
          <a:ext cx="8528991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278"/>
                <a:gridCol w="1326354"/>
                <a:gridCol w="1442059"/>
                <a:gridCol w="1326354"/>
                <a:gridCol w="1010717"/>
                <a:gridCol w="1107705"/>
                <a:gridCol w="1017524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2019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38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57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88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08811559"/>
              </p:ext>
            </p:extLst>
          </p:nvPr>
        </p:nvGraphicFramePr>
        <p:xfrm>
          <a:off x="-28457" y="195486"/>
          <a:ext cx="5184576" cy="304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4411761"/>
              </p:ext>
            </p:extLst>
          </p:nvPr>
        </p:nvGraphicFramePr>
        <p:xfrm>
          <a:off x="3563888" y="1995686"/>
          <a:ext cx="5400600" cy="29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78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97878078"/>
              </p:ext>
            </p:extLst>
          </p:nvPr>
        </p:nvGraphicFramePr>
        <p:xfrm>
          <a:off x="179512" y="249492"/>
          <a:ext cx="8856984" cy="464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59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обучающихся общего образования и среднего профессионального образования, использующих </a:t>
            </a:r>
            <a:r>
              <a:rPr lang="ru-RU" sz="1600" dirty="0" smtClean="0"/>
              <a:t>федеральную </a:t>
            </a:r>
            <a:r>
              <a:rPr lang="ru-RU" sz="1600" dirty="0"/>
              <a:t>информационно-сервисную платформу цифровой образовательной среды (федеральные цифровые платформы. информационные системы и ресурсы)  для «горизонтального» обучения и неформального образования  , процент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5866"/>
              </p:ext>
            </p:extLst>
          </p:nvPr>
        </p:nvGraphicFramePr>
        <p:xfrm>
          <a:off x="447814" y="2283718"/>
          <a:ext cx="8312965" cy="1080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395"/>
                <a:gridCol w="1292759"/>
                <a:gridCol w="1405534"/>
                <a:gridCol w="1292759"/>
                <a:gridCol w="985118"/>
                <a:gridCol w="1079649"/>
                <a:gridCol w="991751"/>
              </a:tblGrid>
              <a:tr h="540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2023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40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081446" y="889754"/>
            <a:ext cx="2798428" cy="4023497"/>
          </a:xfrm>
          <a:prstGeom prst="roundRect">
            <a:avLst/>
          </a:prstGeom>
          <a:noFill/>
          <a:ln w="635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88" y="1058939"/>
            <a:ext cx="1420828" cy="127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cs625827.vk.me/v625827774/2f80a/k2_BByi1H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32" y="3390582"/>
            <a:ext cx="1248686" cy="12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komp-r.ucoz.ru/_ph/15/524691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4" y="889754"/>
            <a:ext cx="1025399" cy="10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wiki.vladimir.i-edu.ru/images/d/d9/1024x768_doska-ukazka-chelovechki-belyij-fon-noutbuki-part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34" y="3699621"/>
            <a:ext cx="1842270" cy="13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1120220" y="769631"/>
            <a:ext cx="1979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Удовлетворение образовательных запросов:</a:t>
            </a:r>
            <a:endParaRPr lang="ru-RU" sz="1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Доступ к дополнительному образованию;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Индивидуальные образовательные траектории (возможность социального лифта)</a:t>
            </a:r>
            <a:endParaRPr lang="ru-RU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-146181" y="4452552"/>
            <a:ext cx="2232249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Педагоги, ОДОД, </a:t>
            </a:r>
            <a:r>
              <a:rPr lang="ru-RU" dirty="0"/>
              <a:t>школа, МООУСО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7461" y="1699273"/>
            <a:ext cx="1365458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Ребенок, родитель,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98690" y="4558761"/>
            <a:ext cx="22322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ВУЗы, СПО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6113517" y="2816555"/>
            <a:ext cx="253622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b="1" dirty="0" smtClean="0"/>
              <a:t>Подготовка абитуриентов: </a:t>
            </a:r>
            <a:endParaRPr lang="ru-RU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Профориентация;</a:t>
            </a:r>
            <a:endParaRPr lang="ru-RU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Предпрофессиональная подготовка;</a:t>
            </a:r>
            <a:endParaRPr lang="ru-RU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компетенций.</a:t>
            </a:r>
          </a:p>
          <a:p>
            <a:pPr algn="just"/>
            <a:r>
              <a:rPr lang="ru-RU" dirty="0" smtClean="0"/>
              <a:t>--------------------------------------------</a:t>
            </a:r>
          </a:p>
          <a:p>
            <a:pPr algn="just"/>
            <a:r>
              <a:rPr lang="ru-RU" b="1" dirty="0" smtClean="0"/>
              <a:t>Сетевое взаимодействие: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/>
              <a:t>Педагоги, менторы, </a:t>
            </a:r>
            <a:r>
              <a:rPr lang="ru-RU" dirty="0" err="1"/>
              <a:t>тьюторы</a:t>
            </a:r>
            <a:r>
              <a:rPr lang="ru-RU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Эксперты, консультанты, лекторы;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квалификации;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Доступ к оборудованию;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Совместные мероприятия, конкурсы и пр.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838580" y="1575780"/>
            <a:ext cx="629621" cy="318179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2838579" y="3393821"/>
            <a:ext cx="629621" cy="318179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5722037" y="1690156"/>
            <a:ext cx="528044" cy="318179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право 44"/>
          <p:cNvSpPr/>
          <p:nvPr/>
        </p:nvSpPr>
        <p:spPr>
          <a:xfrm>
            <a:off x="5580112" y="3443361"/>
            <a:ext cx="644200" cy="318179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 bwMode="auto">
          <a:xfrm>
            <a:off x="6224312" y="2202929"/>
            <a:ext cx="2875707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ru-RU" dirty="0" smtClean="0"/>
              <a:t>Промышленные, научные предприятия, бизнес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5973896" y="615742"/>
            <a:ext cx="293603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b="1" dirty="0" smtClean="0"/>
              <a:t>Подготовка кадров: </a:t>
            </a:r>
            <a:endParaRPr lang="ru-RU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Профориентация;</a:t>
            </a:r>
            <a:endParaRPr lang="ru-RU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Предпрофессиональная и профессиональная </a:t>
            </a:r>
            <a:r>
              <a:rPr lang="ru-RU" dirty="0"/>
              <a:t>подготовка</a:t>
            </a:r>
            <a:r>
              <a:rPr lang="ru-RU" dirty="0" smtClean="0"/>
              <a:t>;</a:t>
            </a:r>
            <a:endParaRPr lang="ru-RU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компетенций.</a:t>
            </a:r>
          </a:p>
          <a:p>
            <a:pPr algn="just"/>
            <a:r>
              <a:rPr lang="ru-RU" dirty="0" smtClean="0"/>
              <a:t>--------------------------------------------</a:t>
            </a:r>
          </a:p>
          <a:p>
            <a:pPr algn="just"/>
            <a:r>
              <a:rPr lang="ru-RU" b="1" dirty="0" smtClean="0"/>
              <a:t>Сетевое взаимодействие, шефство: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dirty="0"/>
              <a:t>Эксперты, консультанты, </a:t>
            </a:r>
            <a:endParaRPr lang="ru-RU" dirty="0" smtClean="0"/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dirty="0" smtClean="0"/>
              <a:t>лекторы</a:t>
            </a:r>
            <a:r>
              <a:rPr lang="ru-RU" dirty="0"/>
              <a:t>; </a:t>
            </a:r>
            <a:endParaRPr lang="ru-RU" dirty="0" smtClean="0"/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dirty="0" smtClean="0"/>
              <a:t>Производственная практика и пр.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8" name="TextBox 47"/>
          <p:cNvSpPr txBox="1"/>
          <p:nvPr/>
        </p:nvSpPr>
        <p:spPr bwMode="auto">
          <a:xfrm>
            <a:off x="91582" y="2370662"/>
            <a:ext cx="2965326" cy="21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b="1" dirty="0" smtClean="0"/>
              <a:t>Повышение качества образования: </a:t>
            </a:r>
            <a:endParaRPr lang="ru-RU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образовательных результатов в соответствии с ФГОС;</a:t>
            </a:r>
            <a:endParaRPr lang="ru-RU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err="1"/>
              <a:t>Предпрофильная</a:t>
            </a:r>
            <a:r>
              <a:rPr lang="ru-RU" dirty="0"/>
              <a:t> подготовка</a:t>
            </a:r>
            <a:r>
              <a:rPr lang="ru-RU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Включение тематических модулей в основную программу и пр.</a:t>
            </a:r>
            <a:endParaRPr lang="ru-RU" dirty="0"/>
          </a:p>
          <a:p>
            <a:pPr algn="just"/>
            <a:r>
              <a:rPr lang="ru-RU" dirty="0" smtClean="0"/>
              <a:t>--------------------------------------------</a:t>
            </a:r>
          </a:p>
          <a:p>
            <a:pPr algn="just"/>
            <a:r>
              <a:rPr lang="ru-RU" b="1" dirty="0"/>
              <a:t>Сетевое </a:t>
            </a:r>
            <a:r>
              <a:rPr lang="ru-RU" b="1" dirty="0" smtClean="0"/>
              <a:t>взаимодействие: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Преподаватели</a:t>
            </a:r>
            <a:r>
              <a:rPr lang="ru-RU" dirty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квалификации;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Конкурсы</a:t>
            </a:r>
            <a:r>
              <a:rPr lang="ru-RU" dirty="0"/>
              <a:t>, соревнования;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/>
              <a:t>и </a:t>
            </a:r>
            <a:r>
              <a:rPr lang="ru-RU" dirty="0"/>
              <a:t>пр.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171923" y="619479"/>
            <a:ext cx="261625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ОБРАЗОВАНИЕ33.РФ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Информационный 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портал, электронный портфолио,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АИС 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Электронная школа», «Электронный детский сад», «Дополнительное 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образование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система электронного и дистанционного обучения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видеоприсутствие</a:t>
            </a: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; </a:t>
            </a:r>
            <a:endParaRPr lang="ru-RU" sz="1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сайт 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поддержки проектной деятельности, </a:t>
            </a:r>
            <a:endParaRPr lang="ru-RU" sz="12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Соревнования, конкурсы;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Доступ к высокотехнологичному оборудованию;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Непрерывное повышение квалификации;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Методическая и экспертная поддержка;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Развитая инфраструктура и пр.</a:t>
            </a:r>
            <a:endParaRPr lang="ru-RU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2" y="-15601"/>
            <a:ext cx="586878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3" y="-15599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30132" y="2209661"/>
            <a:ext cx="2805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140237" y="2715766"/>
            <a:ext cx="2805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 bwMode="auto">
          <a:xfrm>
            <a:off x="2961104" y="97159"/>
            <a:ext cx="5688633" cy="4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Образование 33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007203" y="4373600"/>
            <a:ext cx="365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1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5242325">
            <a:off x="4241410" y="4634038"/>
            <a:ext cx="477277" cy="31818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0184" y="97159"/>
            <a:ext cx="407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ИОС Владимирской области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520187"/>
            <a:ext cx="8928992" cy="453823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210"/>
          <p:cNvGrpSpPr/>
          <p:nvPr/>
        </p:nvGrpSpPr>
        <p:grpSpPr>
          <a:xfrm>
            <a:off x="2847662" y="441768"/>
            <a:ext cx="512619" cy="483196"/>
            <a:chOff x="8312151" y="4892675"/>
            <a:chExt cx="542925" cy="508000"/>
          </a:xfrm>
          <a:solidFill>
            <a:srgbClr val="0070C0"/>
          </a:solidFill>
        </p:grpSpPr>
        <p:sp>
          <p:nvSpPr>
            <p:cNvPr id="59" name="Freeform 1161"/>
            <p:cNvSpPr>
              <a:spLocks/>
            </p:cNvSpPr>
            <p:nvPr/>
          </p:nvSpPr>
          <p:spPr bwMode="auto">
            <a:xfrm>
              <a:off x="8312151" y="4892675"/>
              <a:ext cx="542925" cy="3333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04" y="21"/>
                </a:cxn>
                <a:cxn ang="0">
                  <a:pos x="230" y="55"/>
                </a:cxn>
                <a:cxn ang="0">
                  <a:pos x="243" y="75"/>
                </a:cxn>
                <a:cxn ang="0">
                  <a:pos x="267" y="77"/>
                </a:cxn>
                <a:cxn ang="0">
                  <a:pos x="296" y="94"/>
                </a:cxn>
                <a:cxn ang="0">
                  <a:pos x="313" y="123"/>
                </a:cxn>
                <a:cxn ang="0">
                  <a:pos x="316" y="144"/>
                </a:cxn>
                <a:cxn ang="0">
                  <a:pos x="335" y="155"/>
                </a:cxn>
                <a:cxn ang="0">
                  <a:pos x="342" y="176"/>
                </a:cxn>
                <a:cxn ang="0">
                  <a:pos x="333" y="200"/>
                </a:cxn>
                <a:cxn ang="0">
                  <a:pos x="310" y="210"/>
                </a:cxn>
                <a:cxn ang="0">
                  <a:pos x="283" y="200"/>
                </a:cxn>
                <a:cxn ang="0">
                  <a:pos x="304" y="199"/>
                </a:cxn>
                <a:cxn ang="0">
                  <a:pos x="309" y="200"/>
                </a:cxn>
                <a:cxn ang="0">
                  <a:pos x="326" y="192"/>
                </a:cxn>
                <a:cxn ang="0">
                  <a:pos x="332" y="176"/>
                </a:cxn>
                <a:cxn ang="0">
                  <a:pos x="326" y="160"/>
                </a:cxn>
                <a:cxn ang="0">
                  <a:pos x="310" y="153"/>
                </a:cxn>
                <a:cxn ang="0">
                  <a:pos x="305" y="148"/>
                </a:cxn>
                <a:cxn ang="0">
                  <a:pos x="302" y="123"/>
                </a:cxn>
                <a:cxn ang="0">
                  <a:pos x="283" y="95"/>
                </a:cxn>
                <a:cxn ang="0">
                  <a:pos x="250" y="85"/>
                </a:cxn>
                <a:cxn ang="0">
                  <a:pos x="234" y="87"/>
                </a:cxn>
                <a:cxn ang="0">
                  <a:pos x="228" y="83"/>
                </a:cxn>
                <a:cxn ang="0">
                  <a:pos x="212" y="45"/>
                </a:cxn>
                <a:cxn ang="0">
                  <a:pos x="182" y="19"/>
                </a:cxn>
                <a:cxn ang="0">
                  <a:pos x="143" y="10"/>
                </a:cxn>
                <a:cxn ang="0">
                  <a:pos x="101" y="21"/>
                </a:cxn>
                <a:cxn ang="0">
                  <a:pos x="70" y="52"/>
                </a:cxn>
                <a:cxn ang="0">
                  <a:pos x="59" y="94"/>
                </a:cxn>
                <a:cxn ang="0">
                  <a:pos x="55" y="101"/>
                </a:cxn>
                <a:cxn ang="0">
                  <a:pos x="28" y="111"/>
                </a:cxn>
                <a:cxn ang="0">
                  <a:pos x="12" y="135"/>
                </a:cxn>
                <a:cxn ang="0">
                  <a:pos x="12" y="164"/>
                </a:cxn>
                <a:cxn ang="0">
                  <a:pos x="31" y="190"/>
                </a:cxn>
                <a:cxn ang="0">
                  <a:pos x="60" y="200"/>
                </a:cxn>
                <a:cxn ang="0">
                  <a:pos x="41" y="207"/>
                </a:cxn>
                <a:cxn ang="0">
                  <a:pos x="11" y="185"/>
                </a:cxn>
                <a:cxn ang="0">
                  <a:pos x="0" y="149"/>
                </a:cxn>
                <a:cxn ang="0">
                  <a:pos x="9" y="118"/>
                </a:cxn>
                <a:cxn ang="0">
                  <a:pos x="33" y="96"/>
                </a:cxn>
                <a:cxn ang="0">
                  <a:pos x="52" y="70"/>
                </a:cxn>
                <a:cxn ang="0">
                  <a:pos x="71" y="34"/>
                </a:cxn>
                <a:cxn ang="0">
                  <a:pos x="103" y="9"/>
                </a:cxn>
                <a:cxn ang="0">
                  <a:pos x="143" y="0"/>
                </a:cxn>
              </a:cxnLst>
              <a:rect l="0" t="0" r="r" b="b"/>
              <a:pathLst>
                <a:path w="342" h="210">
                  <a:moveTo>
                    <a:pt x="143" y="0"/>
                  </a:moveTo>
                  <a:lnTo>
                    <a:pt x="165" y="3"/>
                  </a:lnTo>
                  <a:lnTo>
                    <a:pt x="186" y="10"/>
                  </a:lnTo>
                  <a:lnTo>
                    <a:pt x="204" y="21"/>
                  </a:lnTo>
                  <a:lnTo>
                    <a:pt x="219" y="37"/>
                  </a:lnTo>
                  <a:lnTo>
                    <a:pt x="230" y="55"/>
                  </a:lnTo>
                  <a:lnTo>
                    <a:pt x="237" y="76"/>
                  </a:lnTo>
                  <a:lnTo>
                    <a:pt x="243" y="75"/>
                  </a:lnTo>
                  <a:lnTo>
                    <a:pt x="250" y="75"/>
                  </a:lnTo>
                  <a:lnTo>
                    <a:pt x="267" y="77"/>
                  </a:lnTo>
                  <a:lnTo>
                    <a:pt x="283" y="84"/>
                  </a:lnTo>
                  <a:lnTo>
                    <a:pt x="296" y="94"/>
                  </a:lnTo>
                  <a:lnTo>
                    <a:pt x="306" y="108"/>
                  </a:lnTo>
                  <a:lnTo>
                    <a:pt x="313" y="123"/>
                  </a:lnTo>
                  <a:lnTo>
                    <a:pt x="316" y="141"/>
                  </a:lnTo>
                  <a:lnTo>
                    <a:pt x="316" y="144"/>
                  </a:lnTo>
                  <a:lnTo>
                    <a:pt x="326" y="148"/>
                  </a:lnTo>
                  <a:lnTo>
                    <a:pt x="335" y="155"/>
                  </a:lnTo>
                  <a:lnTo>
                    <a:pt x="340" y="164"/>
                  </a:lnTo>
                  <a:lnTo>
                    <a:pt x="342" y="176"/>
                  </a:lnTo>
                  <a:lnTo>
                    <a:pt x="340" y="189"/>
                  </a:lnTo>
                  <a:lnTo>
                    <a:pt x="333" y="200"/>
                  </a:lnTo>
                  <a:lnTo>
                    <a:pt x="323" y="207"/>
                  </a:lnTo>
                  <a:lnTo>
                    <a:pt x="310" y="210"/>
                  </a:lnTo>
                  <a:lnTo>
                    <a:pt x="283" y="210"/>
                  </a:lnTo>
                  <a:lnTo>
                    <a:pt x="28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7" y="200"/>
                  </a:lnTo>
                  <a:lnTo>
                    <a:pt x="309" y="200"/>
                  </a:lnTo>
                  <a:lnTo>
                    <a:pt x="319" y="197"/>
                  </a:lnTo>
                  <a:lnTo>
                    <a:pt x="326" y="192"/>
                  </a:lnTo>
                  <a:lnTo>
                    <a:pt x="330" y="185"/>
                  </a:lnTo>
                  <a:lnTo>
                    <a:pt x="332" y="176"/>
                  </a:lnTo>
                  <a:lnTo>
                    <a:pt x="330" y="168"/>
                  </a:lnTo>
                  <a:lnTo>
                    <a:pt x="326" y="160"/>
                  </a:lnTo>
                  <a:lnTo>
                    <a:pt x="319" y="155"/>
                  </a:lnTo>
                  <a:lnTo>
                    <a:pt x="310" y="153"/>
                  </a:lnTo>
                  <a:lnTo>
                    <a:pt x="304" y="153"/>
                  </a:lnTo>
                  <a:lnTo>
                    <a:pt x="305" y="148"/>
                  </a:lnTo>
                  <a:lnTo>
                    <a:pt x="305" y="141"/>
                  </a:lnTo>
                  <a:lnTo>
                    <a:pt x="302" y="123"/>
                  </a:lnTo>
                  <a:lnTo>
                    <a:pt x="295" y="108"/>
                  </a:lnTo>
                  <a:lnTo>
                    <a:pt x="283" y="95"/>
                  </a:lnTo>
                  <a:lnTo>
                    <a:pt x="267" y="88"/>
                  </a:lnTo>
                  <a:lnTo>
                    <a:pt x="250" y="85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9" y="88"/>
                  </a:lnTo>
                  <a:lnTo>
                    <a:pt x="228" y="83"/>
                  </a:lnTo>
                  <a:lnTo>
                    <a:pt x="223" y="63"/>
                  </a:lnTo>
                  <a:lnTo>
                    <a:pt x="212" y="45"/>
                  </a:lnTo>
                  <a:lnTo>
                    <a:pt x="199" y="30"/>
                  </a:lnTo>
                  <a:lnTo>
                    <a:pt x="182" y="19"/>
                  </a:lnTo>
                  <a:lnTo>
                    <a:pt x="164" y="12"/>
                  </a:lnTo>
                  <a:lnTo>
                    <a:pt x="143" y="10"/>
                  </a:lnTo>
                  <a:lnTo>
                    <a:pt x="121" y="13"/>
                  </a:lnTo>
                  <a:lnTo>
                    <a:pt x="101" y="21"/>
                  </a:lnTo>
                  <a:lnTo>
                    <a:pt x="83" y="35"/>
                  </a:lnTo>
                  <a:lnTo>
                    <a:pt x="70" y="52"/>
                  </a:lnTo>
                  <a:lnTo>
                    <a:pt x="62" y="72"/>
                  </a:lnTo>
                  <a:lnTo>
                    <a:pt x="59" y="94"/>
                  </a:lnTo>
                  <a:lnTo>
                    <a:pt x="59" y="100"/>
                  </a:lnTo>
                  <a:lnTo>
                    <a:pt x="55" y="101"/>
                  </a:lnTo>
                  <a:lnTo>
                    <a:pt x="40" y="104"/>
                  </a:lnTo>
                  <a:lnTo>
                    <a:pt x="28" y="111"/>
                  </a:lnTo>
                  <a:lnTo>
                    <a:pt x="19" y="122"/>
                  </a:lnTo>
                  <a:lnTo>
                    <a:pt x="12" y="135"/>
                  </a:lnTo>
                  <a:lnTo>
                    <a:pt x="10" y="149"/>
                  </a:lnTo>
                  <a:lnTo>
                    <a:pt x="12" y="164"/>
                  </a:lnTo>
                  <a:lnTo>
                    <a:pt x="20" y="179"/>
                  </a:lnTo>
                  <a:lnTo>
                    <a:pt x="31" y="190"/>
                  </a:lnTo>
                  <a:lnTo>
                    <a:pt x="44" y="196"/>
                  </a:lnTo>
                  <a:lnTo>
                    <a:pt x="60" y="200"/>
                  </a:lnTo>
                  <a:lnTo>
                    <a:pt x="60" y="210"/>
                  </a:lnTo>
                  <a:lnTo>
                    <a:pt x="41" y="207"/>
                  </a:lnTo>
                  <a:lnTo>
                    <a:pt x="25" y="199"/>
                  </a:lnTo>
                  <a:lnTo>
                    <a:pt x="11" y="185"/>
                  </a:lnTo>
                  <a:lnTo>
                    <a:pt x="3" y="169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9" y="118"/>
                  </a:lnTo>
                  <a:lnTo>
                    <a:pt x="20" y="106"/>
                  </a:lnTo>
                  <a:lnTo>
                    <a:pt x="33" y="96"/>
                  </a:lnTo>
                  <a:lnTo>
                    <a:pt x="48" y="90"/>
                  </a:lnTo>
                  <a:lnTo>
                    <a:pt x="52" y="70"/>
                  </a:lnTo>
                  <a:lnTo>
                    <a:pt x="60" y="50"/>
                  </a:lnTo>
                  <a:lnTo>
                    <a:pt x="71" y="34"/>
                  </a:lnTo>
                  <a:lnTo>
                    <a:pt x="86" y="19"/>
                  </a:lnTo>
                  <a:lnTo>
                    <a:pt x="103" y="9"/>
                  </a:lnTo>
                  <a:lnTo>
                    <a:pt x="123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62"/>
            <p:cNvSpPr>
              <a:spLocks/>
            </p:cNvSpPr>
            <p:nvPr/>
          </p:nvSpPr>
          <p:spPr bwMode="auto">
            <a:xfrm>
              <a:off x="8407401" y="5129213"/>
              <a:ext cx="365125" cy="2413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7" y="0"/>
                </a:cxn>
                <a:cxn ang="0">
                  <a:pos x="221" y="1"/>
                </a:cxn>
                <a:cxn ang="0">
                  <a:pos x="225" y="2"/>
                </a:cxn>
                <a:cxn ang="0">
                  <a:pos x="228" y="5"/>
                </a:cxn>
                <a:cxn ang="0">
                  <a:pos x="229" y="8"/>
                </a:cxn>
                <a:cxn ang="0">
                  <a:pos x="230" y="12"/>
                </a:cxn>
                <a:cxn ang="0">
                  <a:pos x="230" y="152"/>
                </a:cxn>
                <a:cxn ang="0">
                  <a:pos x="219" y="152"/>
                </a:cxn>
                <a:cxn ang="0">
                  <a:pos x="219" y="12"/>
                </a:cxn>
                <a:cxn ang="0">
                  <a:pos x="217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52"/>
                </a:cxn>
                <a:cxn ang="0">
                  <a:pos x="0" y="15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0" h="152">
                  <a:moveTo>
                    <a:pt x="12" y="0"/>
                  </a:moveTo>
                  <a:lnTo>
                    <a:pt x="217" y="0"/>
                  </a:lnTo>
                  <a:lnTo>
                    <a:pt x="221" y="1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0" y="152"/>
                  </a:lnTo>
                  <a:lnTo>
                    <a:pt x="219" y="152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63"/>
            <p:cNvSpPr>
              <a:spLocks noEditPoints="1"/>
            </p:cNvSpPr>
            <p:nvPr/>
          </p:nvSpPr>
          <p:spPr bwMode="auto">
            <a:xfrm>
              <a:off x="8435976" y="5157788"/>
              <a:ext cx="306388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9"/>
                </a:cxn>
                <a:cxn ang="0">
                  <a:pos x="183" y="109"/>
                </a:cxn>
                <a:cxn ang="0">
                  <a:pos x="183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93" y="119"/>
                </a:cxn>
                <a:cxn ang="0">
                  <a:pos x="0" y="119"/>
                </a:cxn>
                <a:cxn ang="0">
                  <a:pos x="0" y="0"/>
                </a:cxn>
              </a:cxnLst>
              <a:rect l="0" t="0" r="r" b="b"/>
              <a:pathLst>
                <a:path w="193" h="119">
                  <a:moveTo>
                    <a:pt x="10" y="10"/>
                  </a:moveTo>
                  <a:lnTo>
                    <a:pt x="10" y="109"/>
                  </a:lnTo>
                  <a:lnTo>
                    <a:pt x="183" y="109"/>
                  </a:lnTo>
                  <a:lnTo>
                    <a:pt x="183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119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64"/>
            <p:cNvSpPr>
              <a:spLocks noEditPoints="1"/>
            </p:cNvSpPr>
            <p:nvPr/>
          </p:nvSpPr>
          <p:spPr bwMode="auto">
            <a:xfrm>
              <a:off x="8355013" y="5359400"/>
              <a:ext cx="469900" cy="4127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9" y="16"/>
                </a:cxn>
                <a:cxn ang="0">
                  <a:pos x="276" y="16"/>
                </a:cxn>
                <a:cxn ang="0">
                  <a:pos x="279" y="15"/>
                </a:cxn>
                <a:cxn ang="0">
                  <a:pos x="282" y="13"/>
                </a:cxn>
                <a:cxn ang="0">
                  <a:pos x="285" y="12"/>
                </a:cxn>
                <a:cxn ang="0">
                  <a:pos x="285" y="11"/>
                </a:cxn>
                <a:cxn ang="0">
                  <a:pos x="173" y="11"/>
                </a:cxn>
                <a:cxn ang="0">
                  <a:pos x="171" y="13"/>
                </a:cxn>
                <a:cxn ang="0">
                  <a:pos x="169" y="14"/>
                </a:cxn>
                <a:cxn ang="0">
                  <a:pos x="166" y="15"/>
                </a:cxn>
                <a:cxn ang="0">
                  <a:pos x="130" y="15"/>
                </a:cxn>
                <a:cxn ang="0">
                  <a:pos x="127" y="14"/>
                </a:cxn>
                <a:cxn ang="0">
                  <a:pos x="125" y="13"/>
                </a:cxn>
                <a:cxn ang="0">
                  <a:pos x="12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30" y="5"/>
                </a:cxn>
                <a:cxn ang="0">
                  <a:pos x="165" y="5"/>
                </a:cxn>
                <a:cxn ang="0">
                  <a:pos x="166" y="0"/>
                </a:cxn>
                <a:cxn ang="0">
                  <a:pos x="296" y="0"/>
                </a:cxn>
                <a:cxn ang="0">
                  <a:pos x="296" y="17"/>
                </a:cxn>
                <a:cxn ang="0">
                  <a:pos x="294" y="18"/>
                </a:cxn>
                <a:cxn ang="0">
                  <a:pos x="291" y="20"/>
                </a:cxn>
                <a:cxn ang="0">
                  <a:pos x="285" y="22"/>
                </a:cxn>
                <a:cxn ang="0">
                  <a:pos x="279" y="25"/>
                </a:cxn>
                <a:cxn ang="0">
                  <a:pos x="273" y="26"/>
                </a:cxn>
                <a:cxn ang="0">
                  <a:pos x="22" y="26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296" h="26">
                  <a:moveTo>
                    <a:pt x="10" y="11"/>
                  </a:moveTo>
                  <a:lnTo>
                    <a:pt x="10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76" y="16"/>
                  </a:lnTo>
                  <a:lnTo>
                    <a:pt x="279" y="15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5" y="11"/>
                  </a:lnTo>
                  <a:lnTo>
                    <a:pt x="173" y="11"/>
                  </a:lnTo>
                  <a:lnTo>
                    <a:pt x="171" y="13"/>
                  </a:lnTo>
                  <a:lnTo>
                    <a:pt x="169" y="14"/>
                  </a:lnTo>
                  <a:lnTo>
                    <a:pt x="166" y="15"/>
                  </a:lnTo>
                  <a:lnTo>
                    <a:pt x="130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30" y="5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296" y="0"/>
                  </a:lnTo>
                  <a:lnTo>
                    <a:pt x="296" y="17"/>
                  </a:lnTo>
                  <a:lnTo>
                    <a:pt x="294" y="18"/>
                  </a:lnTo>
                  <a:lnTo>
                    <a:pt x="291" y="20"/>
                  </a:lnTo>
                  <a:lnTo>
                    <a:pt x="285" y="22"/>
                  </a:lnTo>
                  <a:lnTo>
                    <a:pt x="279" y="25"/>
                  </a:lnTo>
                  <a:lnTo>
                    <a:pt x="273" y="26"/>
                  </a:lnTo>
                  <a:lnTo>
                    <a:pt x="22" y="26"/>
                  </a:lnTo>
                  <a:lnTo>
                    <a:pt x="15" y="25"/>
                  </a:lnTo>
                  <a:lnTo>
                    <a:pt x="9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65"/>
            <p:cNvSpPr>
              <a:spLocks/>
            </p:cNvSpPr>
            <p:nvPr/>
          </p:nvSpPr>
          <p:spPr bwMode="auto">
            <a:xfrm>
              <a:off x="8540751" y="5160963"/>
              <a:ext cx="84138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7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53" h="52">
                  <a:moveTo>
                    <a:pt x="46" y="0"/>
                  </a:moveTo>
                  <a:lnTo>
                    <a:pt x="53" y="7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66"/>
            <p:cNvSpPr>
              <a:spLocks/>
            </p:cNvSpPr>
            <p:nvPr/>
          </p:nvSpPr>
          <p:spPr bwMode="auto">
            <a:xfrm>
              <a:off x="8528051" y="5160963"/>
              <a:ext cx="142875" cy="1428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0" y="7"/>
                </a:cxn>
                <a:cxn ang="0">
                  <a:pos x="7" y="90"/>
                </a:cxn>
                <a:cxn ang="0">
                  <a:pos x="0" y="83"/>
                </a:cxn>
                <a:cxn ang="0">
                  <a:pos x="83" y="0"/>
                </a:cxn>
              </a:cxnLst>
              <a:rect l="0" t="0" r="r" b="b"/>
              <a:pathLst>
                <a:path w="90" h="90">
                  <a:moveTo>
                    <a:pt x="83" y="0"/>
                  </a:moveTo>
                  <a:lnTo>
                    <a:pt x="90" y="7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03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Цель проекта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01" y="1419622"/>
            <a:ext cx="8600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Создание условий для внедрения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во Владимирской области к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развития региональной цифровой образовательной среды, внедрения инструментов федеральной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цифровой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платформы в образовательный процесс.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 , процент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35561"/>
              </p:ext>
            </p:extLst>
          </p:nvPr>
        </p:nvGraphicFramePr>
        <p:xfrm>
          <a:off x="395537" y="2355723"/>
          <a:ext cx="8456981" cy="13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2021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3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обучающихся, по программам общего образования, дополнительного образования для детей и среднего профессионального образования, для которых на Едином портале государственных услуг (ЕПГУ) доступен личный кабинет "Образование", обеспечивающий фиксацию образовательных результатов, просмотр индивидуального плана обучения, доступ к цифровому образовательному профилю, включающий в себя сервисы по получению образовательных услуг и государственных услуг в сфере образования в электронной форме, в общем числе обучающихся по указанным программам, процент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85679"/>
              </p:ext>
            </p:extLst>
          </p:nvPr>
        </p:nvGraphicFramePr>
        <p:xfrm>
          <a:off x="395538" y="3075806"/>
          <a:ext cx="8456981" cy="13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2021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муниципальных образований Владимирской области, в которых созданы пилотные площадки по внедрению целевой модели цифровой образовательной среды в образовательных организациях, реализующих образовательные программы общего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01628"/>
              </p:ext>
            </p:extLst>
          </p:nvPr>
        </p:nvGraphicFramePr>
        <p:xfrm>
          <a:off x="257064" y="1599081"/>
          <a:ext cx="8456981" cy="82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36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7333" y="2643758"/>
            <a:ext cx="873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организаций общего образования, применяющих ресурсы региональной системы электронного и дистанционного обучения в образовательном процессе, процент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61154"/>
              </p:ext>
            </p:extLst>
          </p:nvPr>
        </p:nvGraphicFramePr>
        <p:xfrm>
          <a:off x="257064" y="3363838"/>
          <a:ext cx="8456981" cy="82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36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679" y="1059582"/>
            <a:ext cx="873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Доля муниципальных образований Владимирской области, разместивших в региональном банке эффективных педагогических практик представление опыта работы пилотных образовательных организаций (инновационных площадок) по внедрению в образовательную программу современных цифровых технологий, процент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68063"/>
              </p:ext>
            </p:extLst>
          </p:nvPr>
        </p:nvGraphicFramePr>
        <p:xfrm>
          <a:off x="375806" y="2499742"/>
          <a:ext cx="8456981" cy="13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17"/>
                <a:gridCol w="1315155"/>
                <a:gridCol w="1429884"/>
                <a:gridCol w="1315155"/>
                <a:gridCol w="1002185"/>
                <a:gridCol w="1098353"/>
                <a:gridCol w="1008932"/>
              </a:tblGrid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2021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2022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2023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2024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84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 defTabSz="91405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181"/>
          <p:cNvSpPr/>
          <p:nvPr/>
        </p:nvSpPr>
        <p:spPr>
          <a:xfrm>
            <a:off x="5395618" y="3387388"/>
            <a:ext cx="3307814" cy="966563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5418855" y="3359826"/>
            <a:ext cx="3168030" cy="863020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t"/>
          <a:lstStyle/>
          <a:p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центров цифрового образования детей, в том числе за счет федеральной поддержки, не менее 3 центров цифрового образования «IT-куб». </a:t>
            </a:r>
            <a:endParaRPr lang="ru-RU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Заголовок 54"/>
          <p:cNvSpPr txBox="1">
            <a:spLocks/>
          </p:cNvSpPr>
          <p:nvPr/>
        </p:nvSpPr>
        <p:spPr>
          <a:xfrm>
            <a:off x="641757" y="267875"/>
            <a:ext cx="8108543" cy="428628"/>
          </a:xfrm>
          <a:prstGeom prst="rect">
            <a:avLst/>
          </a:prstGeom>
        </p:spPr>
        <p:txBody>
          <a:bodyPr vert="horz" lIns="91405" tIns="45703" rIns="91405" bIns="45703" rtlCol="0" anchor="b">
            <a:no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4F81BD">
                    <a:lumMod val="75000"/>
                  </a:srgbClr>
                </a:solidFill>
              </a:rPr>
              <a:t>ПРИОРИТЕТНЫЕ МЕРОПРИЯТИЯ</a:t>
            </a:r>
            <a:endParaRPr lang="ru-RU" alt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45177" y="859715"/>
            <a:ext cx="9448606" cy="4376714"/>
            <a:chOff x="-343179" y="928194"/>
            <a:chExt cx="9097215" cy="3915809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4792848" y="928198"/>
              <a:ext cx="3945151" cy="1054733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4808885" y="2041770"/>
              <a:ext cx="3945151" cy="1062707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92853" y="928194"/>
              <a:ext cx="698897" cy="1062707"/>
            </a:xfrm>
            <a:prstGeom prst="rect">
              <a:avLst/>
            </a:prstGeom>
            <a:solidFill>
              <a:srgbClr val="4DB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792853" y="3153497"/>
              <a:ext cx="698897" cy="966097"/>
            </a:xfrm>
            <a:prstGeom prst="rect">
              <a:avLst/>
            </a:prstGeom>
            <a:solidFill>
              <a:srgbClr val="F6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92853" y="2033636"/>
              <a:ext cx="698897" cy="1062707"/>
            </a:xfrm>
            <a:prstGeom prst="rect">
              <a:avLst/>
            </a:prstGeom>
            <a:solidFill>
              <a:srgbClr val="C95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815579" y="928194"/>
              <a:ext cx="3905277" cy="1062707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15583" y="928194"/>
              <a:ext cx="698897" cy="1062707"/>
            </a:xfrm>
            <a:prstGeom prst="rect">
              <a:avLst/>
            </a:prstGeom>
            <a:solidFill>
              <a:srgbClr val="F36A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-343179" y="1785404"/>
              <a:ext cx="3905277" cy="1062707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928667" y="3161119"/>
              <a:ext cx="3905277" cy="966097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8628" y="948627"/>
              <a:ext cx="753483" cy="1665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1</a:t>
              </a:r>
              <a:endParaRPr lang="ru-RU" sz="115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15583" y="2033636"/>
              <a:ext cx="698897" cy="1062707"/>
            </a:xfrm>
            <a:prstGeom prst="rect">
              <a:avLst/>
            </a:prstGeom>
            <a:solidFill>
              <a:srgbClr val="86B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5583" y="3153497"/>
              <a:ext cx="698897" cy="966097"/>
            </a:xfrm>
            <a:prstGeom prst="rect">
              <a:avLst/>
            </a:prstGeom>
            <a:solidFill>
              <a:srgbClr val="4DB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605502" y="1091702"/>
              <a:ext cx="2977927" cy="4130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Обеспечение скорости Интернет и гарантированного трафика</a:t>
              </a:r>
              <a:endPara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22915" y="2100914"/>
              <a:ext cx="753483" cy="1665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2</a:t>
              </a:r>
              <a:endParaRPr lang="ru-RU" sz="115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652121" y="987217"/>
              <a:ext cx="3085877" cy="5782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Развитие и использование ресурсов регионального портала дистанционного и электронного 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обучения в ОО региона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822915" y="3178044"/>
              <a:ext cx="753483" cy="1665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3</a:t>
              </a:r>
              <a:endParaRPr lang="ru-RU" sz="115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92" name="Скругленный прямоугольник 191"/>
            <p:cNvSpPr/>
            <p:nvPr/>
          </p:nvSpPr>
          <p:spPr>
            <a:xfrm>
              <a:off x="1609460" y="1990901"/>
              <a:ext cx="2719628" cy="935070"/>
            </a:xfrm>
            <a:prstGeom prst="roundRect">
              <a:avLst>
                <a:gd name="adj" fmla="val 5404"/>
              </a:avLst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Создание сети пилотных площадок по цифровизации 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школы,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внедрение целевой модели цифровой образовательной среды во всех образовательных организациях.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786652" y="948627"/>
              <a:ext cx="753483" cy="1665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4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765221" y="2100914"/>
              <a:ext cx="753483" cy="1665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786652" y="3178044"/>
              <a:ext cx="753483" cy="1665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0" dirty="0">
                  <a:solidFill>
                    <a:prstClr val="white"/>
                  </a:solidFill>
                  <a:latin typeface="Roboto" pitchFamily="2" charset="0"/>
                  <a:ea typeface="Roboto" pitchFamily="2" charset="0"/>
                </a:rPr>
                <a:t>6</a:t>
              </a:r>
            </a:p>
          </p:txBody>
        </p:sp>
        <p:sp>
          <p:nvSpPr>
            <p:cNvPr id="196" name="Скругленный прямоугольник 195"/>
            <p:cNvSpPr/>
            <p:nvPr/>
          </p:nvSpPr>
          <p:spPr>
            <a:xfrm>
              <a:off x="1596627" y="3350682"/>
              <a:ext cx="2947044" cy="526825"/>
            </a:xfrm>
            <a:prstGeom prst="roundRect">
              <a:avLst>
                <a:gd name="adj" fmla="val 5404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anchor="t"/>
            <a:lstStyle/>
            <a:p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Создание и развитие на базе муниципальных образований базовых современных информационно - библиотечных центров и пилотных школ по внедрению электронных форм учебников.</a:t>
              </a:r>
            </a:p>
          </p:txBody>
        </p:sp>
        <p:sp>
          <p:nvSpPr>
            <p:cNvPr id="197" name="Скругленный прямоугольник 196"/>
            <p:cNvSpPr/>
            <p:nvPr/>
          </p:nvSpPr>
          <p:spPr>
            <a:xfrm>
              <a:off x="5648946" y="2166269"/>
              <a:ext cx="2883582" cy="563633"/>
            </a:xfrm>
            <a:prstGeom prst="roundRect">
              <a:avLst>
                <a:gd name="adj" fmla="val 5404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anchor="t"/>
            <a:lstStyle/>
            <a:p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Создание и развитие регионального методического портала по цифровизации 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39"/>
            <p:cNvGrpSpPr/>
            <p:nvPr/>
          </p:nvGrpSpPr>
          <p:grpSpPr>
            <a:xfrm>
              <a:off x="4329088" y="1559823"/>
              <a:ext cx="299569" cy="332214"/>
              <a:chOff x="9074150" y="5799138"/>
              <a:chExt cx="495301" cy="549275"/>
            </a:xfrm>
            <a:solidFill>
              <a:schemeClr val="bg1">
                <a:lumMod val="50000"/>
              </a:schemeClr>
            </a:solidFill>
          </p:grpSpPr>
          <p:sp>
            <p:nvSpPr>
              <p:cNvPr id="41" name="Freeform 1079"/>
              <p:cNvSpPr>
                <a:spLocks noEditPoints="1"/>
              </p:cNvSpPr>
              <p:nvPr/>
            </p:nvSpPr>
            <p:spPr bwMode="auto">
              <a:xfrm>
                <a:off x="9507538" y="5799138"/>
                <a:ext cx="60325" cy="47625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19"/>
                  </a:cxn>
                  <a:cxn ang="0">
                    <a:pos x="27" y="19"/>
                  </a:cxn>
                  <a:cxn ang="0">
                    <a:pos x="27" y="9"/>
                  </a:cxn>
                  <a:cxn ang="0">
                    <a:pos x="11" y="9"/>
                  </a:cxn>
                  <a:cxn ang="0">
                    <a:pos x="9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6" y="2"/>
                  </a:cxn>
                  <a:cxn ang="0">
                    <a:pos x="37" y="4"/>
                  </a:cxn>
                  <a:cxn ang="0">
                    <a:pos x="38" y="7"/>
                  </a:cxn>
                  <a:cxn ang="0">
                    <a:pos x="38" y="27"/>
                  </a:cxn>
                  <a:cxn ang="0">
                    <a:pos x="37" y="29"/>
                  </a:cxn>
                  <a:cxn ang="0">
                    <a:pos x="34" y="30"/>
                  </a:cxn>
                  <a:cxn ang="0">
                    <a:pos x="4" y="30"/>
                  </a:cxn>
                  <a:cxn ang="0">
                    <a:pos x="3" y="29"/>
                  </a:cxn>
                  <a:cxn ang="0">
                    <a:pos x="0" y="25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9" y="0"/>
                  </a:cxn>
                </a:cxnLst>
                <a:rect l="0" t="0" r="r" b="b"/>
                <a:pathLst>
                  <a:path w="38" h="30">
                    <a:moveTo>
                      <a:pt x="11" y="9"/>
                    </a:moveTo>
                    <a:lnTo>
                      <a:pt x="11" y="19"/>
                    </a:lnTo>
                    <a:lnTo>
                      <a:pt x="27" y="19"/>
                    </a:lnTo>
                    <a:lnTo>
                      <a:pt x="27" y="9"/>
                    </a:lnTo>
                    <a:lnTo>
                      <a:pt x="11" y="9"/>
                    </a:lnTo>
                    <a:close/>
                    <a:moveTo>
                      <a:pt x="9" y="0"/>
                    </a:moveTo>
                    <a:lnTo>
                      <a:pt x="30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4" y="30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80"/>
              <p:cNvSpPr>
                <a:spLocks/>
              </p:cNvSpPr>
              <p:nvPr/>
            </p:nvSpPr>
            <p:spPr bwMode="auto">
              <a:xfrm>
                <a:off x="9507538" y="5829300"/>
                <a:ext cx="60325" cy="4492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4" y="0"/>
                  </a:cxn>
                  <a:cxn ang="0">
                    <a:pos x="37" y="1"/>
                  </a:cxn>
                  <a:cxn ang="0">
                    <a:pos x="38" y="3"/>
                  </a:cxn>
                  <a:cxn ang="0">
                    <a:pos x="38" y="280"/>
                  </a:cxn>
                  <a:cxn ang="0">
                    <a:pos x="37" y="282"/>
                  </a:cxn>
                  <a:cxn ang="0">
                    <a:pos x="34" y="283"/>
                  </a:cxn>
                  <a:cxn ang="0">
                    <a:pos x="30" y="283"/>
                  </a:cxn>
                  <a:cxn ang="0">
                    <a:pos x="29" y="282"/>
                  </a:cxn>
                  <a:cxn ang="0">
                    <a:pos x="27" y="278"/>
                  </a:cxn>
                  <a:cxn ang="0">
                    <a:pos x="27" y="11"/>
                  </a:cxn>
                  <a:cxn ang="0">
                    <a:pos x="11" y="11"/>
                  </a:cxn>
                  <a:cxn ang="0">
                    <a:pos x="11" y="280"/>
                  </a:cxn>
                  <a:cxn ang="0">
                    <a:pos x="10" y="282"/>
                  </a:cxn>
                  <a:cxn ang="0">
                    <a:pos x="8" y="283"/>
                  </a:cxn>
                  <a:cxn ang="0">
                    <a:pos x="4" y="283"/>
                  </a:cxn>
                  <a:cxn ang="0">
                    <a:pos x="3" y="282"/>
                  </a:cxn>
                  <a:cxn ang="0">
                    <a:pos x="0" y="278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38" h="283">
                    <a:moveTo>
                      <a:pt x="4" y="0"/>
                    </a:moveTo>
                    <a:lnTo>
                      <a:pt x="34" y="0"/>
                    </a:lnTo>
                    <a:lnTo>
                      <a:pt x="37" y="1"/>
                    </a:lnTo>
                    <a:lnTo>
                      <a:pt x="38" y="3"/>
                    </a:lnTo>
                    <a:lnTo>
                      <a:pt x="38" y="280"/>
                    </a:lnTo>
                    <a:lnTo>
                      <a:pt x="37" y="282"/>
                    </a:lnTo>
                    <a:lnTo>
                      <a:pt x="34" y="283"/>
                    </a:lnTo>
                    <a:lnTo>
                      <a:pt x="30" y="283"/>
                    </a:lnTo>
                    <a:lnTo>
                      <a:pt x="29" y="282"/>
                    </a:lnTo>
                    <a:lnTo>
                      <a:pt x="27" y="278"/>
                    </a:lnTo>
                    <a:lnTo>
                      <a:pt x="27" y="11"/>
                    </a:lnTo>
                    <a:lnTo>
                      <a:pt x="11" y="11"/>
                    </a:lnTo>
                    <a:lnTo>
                      <a:pt x="11" y="280"/>
                    </a:lnTo>
                    <a:lnTo>
                      <a:pt x="10" y="282"/>
                    </a:lnTo>
                    <a:lnTo>
                      <a:pt x="8" y="283"/>
                    </a:lnTo>
                    <a:lnTo>
                      <a:pt x="4" y="283"/>
                    </a:lnTo>
                    <a:lnTo>
                      <a:pt x="3" y="282"/>
                    </a:lnTo>
                    <a:lnTo>
                      <a:pt x="0" y="278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081"/>
              <p:cNvSpPr>
                <a:spLocks noEditPoints="1"/>
              </p:cNvSpPr>
              <p:nvPr/>
            </p:nvSpPr>
            <p:spPr bwMode="auto">
              <a:xfrm>
                <a:off x="9507538" y="6259513"/>
                <a:ext cx="60325" cy="74613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3" y="11"/>
                  </a:cxn>
                  <a:cxn ang="0">
                    <a:pos x="19" y="27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7" y="10"/>
                  </a:cxn>
                  <a:cxn ang="0">
                    <a:pos x="20" y="0"/>
                  </a:cxn>
                  <a:cxn ang="0">
                    <a:pos x="34" y="2"/>
                  </a:cxn>
                  <a:cxn ang="0">
                    <a:pos x="38" y="5"/>
                  </a:cxn>
                  <a:cxn ang="0">
                    <a:pos x="38" y="9"/>
                  </a:cxn>
                  <a:cxn ang="0">
                    <a:pos x="24" y="44"/>
                  </a:cxn>
                  <a:cxn ang="0">
                    <a:pos x="23" y="45"/>
                  </a:cxn>
                  <a:cxn ang="0">
                    <a:pos x="19" y="47"/>
                  </a:cxn>
                  <a:cxn ang="0">
                    <a:pos x="18" y="47"/>
                  </a:cxn>
                  <a:cxn ang="0">
                    <a:pos x="16" y="46"/>
                  </a:cxn>
                  <a:cxn ang="0">
                    <a:pos x="15" y="45"/>
                  </a:cxn>
                  <a:cxn ang="0">
                    <a:pos x="15" y="44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5" y="2"/>
                  </a:cxn>
                  <a:cxn ang="0">
                    <a:pos x="20" y="0"/>
                  </a:cxn>
                </a:cxnLst>
                <a:rect l="0" t="0" r="r" b="b"/>
                <a:pathLst>
                  <a:path w="38" h="47">
                    <a:moveTo>
                      <a:pt x="17" y="10"/>
                    </a:moveTo>
                    <a:lnTo>
                      <a:pt x="13" y="11"/>
                    </a:lnTo>
                    <a:lnTo>
                      <a:pt x="19" y="27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7" y="10"/>
                    </a:lnTo>
                    <a:close/>
                    <a:moveTo>
                      <a:pt x="20" y="0"/>
                    </a:moveTo>
                    <a:lnTo>
                      <a:pt x="34" y="2"/>
                    </a:lnTo>
                    <a:lnTo>
                      <a:pt x="38" y="5"/>
                    </a:lnTo>
                    <a:lnTo>
                      <a:pt x="38" y="9"/>
                    </a:lnTo>
                    <a:lnTo>
                      <a:pt x="24" y="44"/>
                    </a:lnTo>
                    <a:lnTo>
                      <a:pt x="23" y="45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082"/>
              <p:cNvSpPr>
                <a:spLocks noEditPoints="1"/>
              </p:cNvSpPr>
              <p:nvPr/>
            </p:nvSpPr>
            <p:spPr bwMode="auto">
              <a:xfrm>
                <a:off x="9507538" y="5829300"/>
                <a:ext cx="61913" cy="52388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1" y="23"/>
                  </a:cxn>
                  <a:cxn ang="0">
                    <a:pos x="28" y="23"/>
                  </a:cxn>
                  <a:cxn ang="0">
                    <a:pos x="28" y="11"/>
                  </a:cxn>
                  <a:cxn ang="0">
                    <a:pos x="11" y="11"/>
                  </a:cxn>
                  <a:cxn ang="0">
                    <a:pos x="4" y="0"/>
                  </a:cxn>
                  <a:cxn ang="0">
                    <a:pos x="36" y="0"/>
                  </a:cxn>
                  <a:cxn ang="0">
                    <a:pos x="39" y="3"/>
                  </a:cxn>
                  <a:cxn ang="0">
                    <a:pos x="39" y="30"/>
                  </a:cxn>
                  <a:cxn ang="0">
                    <a:pos x="36" y="33"/>
                  </a:cxn>
                  <a:cxn ang="0">
                    <a:pos x="4" y="33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39" h="33">
                    <a:moveTo>
                      <a:pt x="11" y="11"/>
                    </a:moveTo>
                    <a:lnTo>
                      <a:pt x="11" y="23"/>
                    </a:lnTo>
                    <a:lnTo>
                      <a:pt x="28" y="23"/>
                    </a:lnTo>
                    <a:lnTo>
                      <a:pt x="28" y="11"/>
                    </a:lnTo>
                    <a:lnTo>
                      <a:pt x="11" y="11"/>
                    </a:lnTo>
                    <a:close/>
                    <a:moveTo>
                      <a:pt x="4" y="0"/>
                    </a:moveTo>
                    <a:lnTo>
                      <a:pt x="36" y="0"/>
                    </a:lnTo>
                    <a:lnTo>
                      <a:pt x="39" y="3"/>
                    </a:lnTo>
                    <a:lnTo>
                      <a:pt x="39" y="30"/>
                    </a:lnTo>
                    <a:lnTo>
                      <a:pt x="36" y="33"/>
                    </a:lnTo>
                    <a:lnTo>
                      <a:pt x="4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083"/>
              <p:cNvSpPr>
                <a:spLocks/>
              </p:cNvSpPr>
              <p:nvPr/>
            </p:nvSpPr>
            <p:spPr bwMode="auto">
              <a:xfrm>
                <a:off x="9520238" y="6299200"/>
                <a:ext cx="36513" cy="492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3" y="0"/>
                  </a:cxn>
                  <a:cxn ang="0">
                    <a:pos x="11" y="31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lnTo>
                      <a:pt x="23" y="0"/>
                    </a:lnTo>
                    <a:lnTo>
                      <a:pt x="11" y="31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084"/>
              <p:cNvSpPr>
                <a:spLocks noEditPoints="1"/>
              </p:cNvSpPr>
              <p:nvPr/>
            </p:nvSpPr>
            <p:spPr bwMode="auto">
              <a:xfrm>
                <a:off x="9074150" y="5813425"/>
                <a:ext cx="382588" cy="51752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316"/>
                  </a:cxn>
                  <a:cxn ang="0">
                    <a:pos x="231" y="316"/>
                  </a:cxn>
                  <a:cxn ang="0">
                    <a:pos x="231" y="68"/>
                  </a:cxn>
                  <a:cxn ang="0">
                    <a:pos x="173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178" y="0"/>
                  </a:cxn>
                  <a:cxn ang="0">
                    <a:pos x="241" y="64"/>
                  </a:cxn>
                  <a:cxn ang="0">
                    <a:pos x="241" y="326"/>
                  </a:cxn>
                  <a:cxn ang="0">
                    <a:pos x="0" y="326"/>
                  </a:cxn>
                  <a:cxn ang="0">
                    <a:pos x="0" y="0"/>
                  </a:cxn>
                </a:cxnLst>
                <a:rect l="0" t="0" r="r" b="b"/>
                <a:pathLst>
                  <a:path w="241" h="326">
                    <a:moveTo>
                      <a:pt x="10" y="10"/>
                    </a:moveTo>
                    <a:lnTo>
                      <a:pt x="10" y="316"/>
                    </a:lnTo>
                    <a:lnTo>
                      <a:pt x="231" y="316"/>
                    </a:lnTo>
                    <a:lnTo>
                      <a:pt x="231" y="68"/>
                    </a:lnTo>
                    <a:lnTo>
                      <a:pt x="173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178" y="0"/>
                    </a:lnTo>
                    <a:lnTo>
                      <a:pt x="241" y="64"/>
                    </a:lnTo>
                    <a:lnTo>
                      <a:pt x="241" y="326"/>
                    </a:lnTo>
                    <a:lnTo>
                      <a:pt x="0" y="3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085"/>
              <p:cNvSpPr>
                <a:spLocks noEditPoints="1"/>
              </p:cNvSpPr>
              <p:nvPr/>
            </p:nvSpPr>
            <p:spPr bwMode="auto">
              <a:xfrm>
                <a:off x="9344025" y="5816600"/>
                <a:ext cx="109538" cy="109538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11" y="59"/>
                  </a:cxn>
                  <a:cxn ang="0">
                    <a:pos x="54" y="59"/>
                  </a:cxn>
                  <a:cxn ang="0">
                    <a:pos x="11" y="16"/>
                  </a:cxn>
                  <a:cxn ang="0">
                    <a:pos x="9" y="0"/>
                  </a:cxn>
                  <a:cxn ang="0">
                    <a:pos x="69" y="61"/>
                  </a:cxn>
                  <a:cxn ang="0">
                    <a:pos x="66" y="69"/>
                  </a:cxn>
                  <a:cxn ang="0">
                    <a:pos x="5" y="69"/>
                  </a:cxn>
                  <a:cxn ang="0">
                    <a:pos x="0" y="64"/>
                  </a:cxn>
                  <a:cxn ang="0">
                    <a:pos x="0" y="3"/>
                  </a:cxn>
                  <a:cxn ang="0">
                    <a:pos x="9" y="0"/>
                  </a:cxn>
                </a:cxnLst>
                <a:rect l="0" t="0" r="r" b="b"/>
                <a:pathLst>
                  <a:path w="69" h="69">
                    <a:moveTo>
                      <a:pt x="11" y="16"/>
                    </a:moveTo>
                    <a:lnTo>
                      <a:pt x="11" y="59"/>
                    </a:lnTo>
                    <a:lnTo>
                      <a:pt x="54" y="59"/>
                    </a:lnTo>
                    <a:lnTo>
                      <a:pt x="11" y="16"/>
                    </a:lnTo>
                    <a:close/>
                    <a:moveTo>
                      <a:pt x="9" y="0"/>
                    </a:moveTo>
                    <a:lnTo>
                      <a:pt x="69" y="61"/>
                    </a:lnTo>
                    <a:lnTo>
                      <a:pt x="66" y="69"/>
                    </a:lnTo>
                    <a:lnTo>
                      <a:pt x="5" y="69"/>
                    </a:lnTo>
                    <a:lnTo>
                      <a:pt x="0" y="64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1086"/>
              <p:cNvSpPr>
                <a:spLocks noChangeArrowheads="1"/>
              </p:cNvSpPr>
              <p:nvPr/>
            </p:nvSpPr>
            <p:spPr bwMode="auto">
              <a:xfrm>
                <a:off x="9191625" y="5973763"/>
                <a:ext cx="20955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1087"/>
              <p:cNvSpPr>
                <a:spLocks noChangeArrowheads="1"/>
              </p:cNvSpPr>
              <p:nvPr/>
            </p:nvSpPr>
            <p:spPr bwMode="auto">
              <a:xfrm>
                <a:off x="9191625" y="6010275"/>
                <a:ext cx="165100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1088"/>
              <p:cNvSpPr>
                <a:spLocks noChangeArrowheads="1"/>
              </p:cNvSpPr>
              <p:nvPr/>
            </p:nvSpPr>
            <p:spPr bwMode="auto">
              <a:xfrm>
                <a:off x="9191625" y="6062663"/>
                <a:ext cx="20955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1089"/>
              <p:cNvSpPr>
                <a:spLocks noChangeArrowheads="1"/>
              </p:cNvSpPr>
              <p:nvPr/>
            </p:nvSpPr>
            <p:spPr bwMode="auto">
              <a:xfrm>
                <a:off x="9191625" y="6096000"/>
                <a:ext cx="165100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1090"/>
              <p:cNvSpPr>
                <a:spLocks noChangeArrowheads="1"/>
              </p:cNvSpPr>
              <p:nvPr/>
            </p:nvSpPr>
            <p:spPr bwMode="auto">
              <a:xfrm>
                <a:off x="9191625" y="6151563"/>
                <a:ext cx="20955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1091"/>
              <p:cNvSpPr>
                <a:spLocks noChangeArrowheads="1"/>
              </p:cNvSpPr>
              <p:nvPr/>
            </p:nvSpPr>
            <p:spPr bwMode="auto">
              <a:xfrm>
                <a:off x="9191625" y="6184900"/>
                <a:ext cx="16510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092"/>
              <p:cNvSpPr>
                <a:spLocks noEditPoints="1"/>
              </p:cNvSpPr>
              <p:nvPr/>
            </p:nvSpPr>
            <p:spPr bwMode="auto">
              <a:xfrm>
                <a:off x="9124950" y="6151563"/>
                <a:ext cx="50800" cy="49213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9" y="21"/>
                  </a:cxn>
                  <a:cxn ang="0">
                    <a:pos x="22" y="21"/>
                  </a:cxn>
                  <a:cxn ang="0">
                    <a:pos x="22" y="10"/>
                  </a:cxn>
                  <a:cxn ang="0">
                    <a:pos x="9" y="10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32" h="31">
                    <a:moveTo>
                      <a:pt x="9" y="10"/>
                    </a:moveTo>
                    <a:lnTo>
                      <a:pt x="9" y="21"/>
                    </a:lnTo>
                    <a:lnTo>
                      <a:pt x="22" y="21"/>
                    </a:lnTo>
                    <a:lnTo>
                      <a:pt x="22" y="10"/>
                    </a:lnTo>
                    <a:lnTo>
                      <a:pt x="9" y="10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093"/>
              <p:cNvSpPr>
                <a:spLocks/>
              </p:cNvSpPr>
              <p:nvPr/>
            </p:nvSpPr>
            <p:spPr bwMode="auto">
              <a:xfrm>
                <a:off x="9128125" y="5965825"/>
                <a:ext cx="50800" cy="523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7"/>
                  </a:cxn>
                  <a:cxn ang="0">
                    <a:pos x="12" y="33"/>
                  </a:cxn>
                  <a:cxn ang="0">
                    <a:pos x="0" y="22"/>
                  </a:cxn>
                  <a:cxn ang="0">
                    <a:pos x="7" y="14"/>
                  </a:cxn>
                  <a:cxn ang="0">
                    <a:pos x="11" y="18"/>
                  </a:cxn>
                  <a:cxn ang="0">
                    <a:pos x="24" y="0"/>
                  </a:cxn>
                </a:cxnLst>
                <a:rect l="0" t="0" r="r" b="b"/>
                <a:pathLst>
                  <a:path w="32" h="33">
                    <a:moveTo>
                      <a:pt x="24" y="0"/>
                    </a:moveTo>
                    <a:lnTo>
                      <a:pt x="32" y="7"/>
                    </a:lnTo>
                    <a:lnTo>
                      <a:pt x="12" y="33"/>
                    </a:lnTo>
                    <a:lnTo>
                      <a:pt x="0" y="22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094"/>
              <p:cNvSpPr>
                <a:spLocks/>
              </p:cNvSpPr>
              <p:nvPr/>
            </p:nvSpPr>
            <p:spPr bwMode="auto">
              <a:xfrm>
                <a:off x="9128125" y="6056313"/>
                <a:ext cx="50800" cy="508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6"/>
                  </a:cxn>
                  <a:cxn ang="0">
                    <a:pos x="12" y="32"/>
                  </a:cxn>
                  <a:cxn ang="0">
                    <a:pos x="0" y="20"/>
                  </a:cxn>
                  <a:cxn ang="0">
                    <a:pos x="7" y="13"/>
                  </a:cxn>
                  <a:cxn ang="0">
                    <a:pos x="11" y="17"/>
                  </a:cxn>
                  <a:cxn ang="0">
                    <a:pos x="24" y="0"/>
                  </a:cxn>
                </a:cxnLst>
                <a:rect l="0" t="0" r="r" b="b"/>
                <a:pathLst>
                  <a:path w="32" h="32">
                    <a:moveTo>
                      <a:pt x="24" y="0"/>
                    </a:moveTo>
                    <a:lnTo>
                      <a:pt x="32" y="6"/>
                    </a:lnTo>
                    <a:lnTo>
                      <a:pt x="12" y="32"/>
                    </a:lnTo>
                    <a:lnTo>
                      <a:pt x="0" y="20"/>
                    </a:lnTo>
                    <a:lnTo>
                      <a:pt x="7" y="13"/>
                    </a:lnTo>
                    <a:lnTo>
                      <a:pt x="11" y="17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" name="Группа 56"/>
            <p:cNvGrpSpPr/>
            <p:nvPr/>
          </p:nvGrpSpPr>
          <p:grpSpPr>
            <a:xfrm>
              <a:off x="4258781" y="2593588"/>
              <a:ext cx="372666" cy="372666"/>
              <a:chOff x="574675" y="3727450"/>
              <a:chExt cx="538163" cy="538163"/>
            </a:xfrm>
            <a:solidFill>
              <a:schemeClr val="bg1">
                <a:lumMod val="50000"/>
              </a:schemeClr>
            </a:solidFill>
          </p:grpSpPr>
          <p:sp>
            <p:nvSpPr>
              <p:cNvPr id="58" name="Freeform 4690"/>
              <p:cNvSpPr>
                <a:spLocks noEditPoints="1"/>
              </p:cNvSpPr>
              <p:nvPr/>
            </p:nvSpPr>
            <p:spPr bwMode="auto">
              <a:xfrm>
                <a:off x="809625" y="3727450"/>
                <a:ext cx="303213" cy="393700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1" y="181"/>
                  </a:cxn>
                  <a:cxn ang="0">
                    <a:pos x="173" y="233"/>
                  </a:cxn>
                  <a:cxn ang="0">
                    <a:pos x="177" y="213"/>
                  </a:cxn>
                  <a:cxn ang="0">
                    <a:pos x="179" y="186"/>
                  </a:cxn>
                  <a:cxn ang="0">
                    <a:pos x="177" y="155"/>
                  </a:cxn>
                  <a:cxn ang="0">
                    <a:pos x="168" y="125"/>
                  </a:cxn>
                  <a:cxn ang="0">
                    <a:pos x="156" y="97"/>
                  </a:cxn>
                  <a:cxn ang="0">
                    <a:pos x="137" y="72"/>
                  </a:cxn>
                  <a:cxn ang="0">
                    <a:pos x="116" y="50"/>
                  </a:cxn>
                  <a:cxn ang="0">
                    <a:pos x="90" y="32"/>
                  </a:cxn>
                  <a:cxn ang="0">
                    <a:pos x="60" y="20"/>
                  </a:cxn>
                  <a:cxn ang="0">
                    <a:pos x="42" y="15"/>
                  </a:cxn>
                  <a:cxn ang="0">
                    <a:pos x="24" y="13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5" y="3"/>
                  </a:cxn>
                  <a:cxn ang="0">
                    <a:pos x="64" y="9"/>
                  </a:cxn>
                  <a:cxn ang="0">
                    <a:pos x="92" y="21"/>
                  </a:cxn>
                  <a:cxn ang="0">
                    <a:pos x="117" y="37"/>
                  </a:cxn>
                  <a:cxn ang="0">
                    <a:pos x="139" y="56"/>
                  </a:cxn>
                  <a:cxn ang="0">
                    <a:pos x="157" y="78"/>
                  </a:cxn>
                  <a:cxn ang="0">
                    <a:pos x="171" y="101"/>
                  </a:cxn>
                  <a:cxn ang="0">
                    <a:pos x="182" y="129"/>
                  </a:cxn>
                  <a:cxn ang="0">
                    <a:pos x="189" y="156"/>
                  </a:cxn>
                  <a:cxn ang="0">
                    <a:pos x="191" y="186"/>
                  </a:cxn>
                  <a:cxn ang="0">
                    <a:pos x="189" y="214"/>
                  </a:cxn>
                  <a:cxn ang="0">
                    <a:pos x="182" y="242"/>
                  </a:cxn>
                  <a:cxn ang="0">
                    <a:pos x="181" y="248"/>
                  </a:cxn>
                  <a:cxn ang="0">
                    <a:pos x="4" y="191"/>
                  </a:cxn>
                  <a:cxn ang="0">
                    <a:pos x="0" y="190"/>
                  </a:cxn>
                  <a:cxn ang="0">
                    <a:pos x="0" y="0"/>
                  </a:cxn>
                </a:cxnLst>
                <a:rect l="0" t="0" r="r" b="b"/>
                <a:pathLst>
                  <a:path w="191" h="248">
                    <a:moveTo>
                      <a:pt x="11" y="12"/>
                    </a:moveTo>
                    <a:lnTo>
                      <a:pt x="11" y="181"/>
                    </a:lnTo>
                    <a:lnTo>
                      <a:pt x="173" y="233"/>
                    </a:lnTo>
                    <a:lnTo>
                      <a:pt x="177" y="213"/>
                    </a:lnTo>
                    <a:lnTo>
                      <a:pt x="179" y="186"/>
                    </a:lnTo>
                    <a:lnTo>
                      <a:pt x="177" y="155"/>
                    </a:lnTo>
                    <a:lnTo>
                      <a:pt x="168" y="125"/>
                    </a:lnTo>
                    <a:lnTo>
                      <a:pt x="156" y="97"/>
                    </a:lnTo>
                    <a:lnTo>
                      <a:pt x="137" y="72"/>
                    </a:lnTo>
                    <a:lnTo>
                      <a:pt x="116" y="50"/>
                    </a:lnTo>
                    <a:lnTo>
                      <a:pt x="90" y="32"/>
                    </a:lnTo>
                    <a:lnTo>
                      <a:pt x="60" y="20"/>
                    </a:lnTo>
                    <a:lnTo>
                      <a:pt x="42" y="15"/>
                    </a:lnTo>
                    <a:lnTo>
                      <a:pt x="24" y="13"/>
                    </a:lnTo>
                    <a:lnTo>
                      <a:pt x="11" y="12"/>
                    </a:lnTo>
                    <a:close/>
                    <a:moveTo>
                      <a:pt x="0" y="0"/>
                    </a:moveTo>
                    <a:lnTo>
                      <a:pt x="6" y="0"/>
                    </a:lnTo>
                    <a:lnTo>
                      <a:pt x="35" y="3"/>
                    </a:lnTo>
                    <a:lnTo>
                      <a:pt x="64" y="9"/>
                    </a:lnTo>
                    <a:lnTo>
                      <a:pt x="92" y="21"/>
                    </a:lnTo>
                    <a:lnTo>
                      <a:pt x="117" y="37"/>
                    </a:lnTo>
                    <a:lnTo>
                      <a:pt x="139" y="56"/>
                    </a:lnTo>
                    <a:lnTo>
                      <a:pt x="157" y="78"/>
                    </a:lnTo>
                    <a:lnTo>
                      <a:pt x="171" y="101"/>
                    </a:lnTo>
                    <a:lnTo>
                      <a:pt x="182" y="129"/>
                    </a:lnTo>
                    <a:lnTo>
                      <a:pt x="189" y="156"/>
                    </a:lnTo>
                    <a:lnTo>
                      <a:pt x="191" y="186"/>
                    </a:lnTo>
                    <a:lnTo>
                      <a:pt x="189" y="214"/>
                    </a:lnTo>
                    <a:lnTo>
                      <a:pt x="182" y="242"/>
                    </a:lnTo>
                    <a:lnTo>
                      <a:pt x="181" y="248"/>
                    </a:lnTo>
                    <a:lnTo>
                      <a:pt x="4" y="191"/>
                    </a:lnTo>
                    <a:lnTo>
                      <a:pt x="0" y="1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692"/>
              <p:cNvSpPr>
                <a:spLocks noEditPoints="1"/>
              </p:cNvSpPr>
              <p:nvPr/>
            </p:nvSpPr>
            <p:spPr bwMode="auto">
              <a:xfrm>
                <a:off x="825500" y="4044950"/>
                <a:ext cx="219075" cy="179388"/>
              </a:xfrm>
              <a:custGeom>
                <a:avLst/>
                <a:gdLst/>
                <a:ahLst/>
                <a:cxnLst>
                  <a:cxn ang="0">
                    <a:pos x="30" y="22"/>
                  </a:cxn>
                  <a:cxn ang="0">
                    <a:pos x="84" y="97"/>
                  </a:cxn>
                  <a:cxn ang="0">
                    <a:pos x="98" y="84"/>
                  </a:cxn>
                  <a:cxn ang="0">
                    <a:pos x="114" y="66"/>
                  </a:cxn>
                  <a:cxn ang="0">
                    <a:pos x="123" y="51"/>
                  </a:cxn>
                  <a:cxn ang="0">
                    <a:pos x="30" y="22"/>
                  </a:cxn>
                  <a:cxn ang="0">
                    <a:pos x="0" y="0"/>
                  </a:cxn>
                  <a:cxn ang="0">
                    <a:pos x="138" y="46"/>
                  </a:cxn>
                  <a:cxn ang="0">
                    <a:pos x="135" y="51"/>
                  </a:cxn>
                  <a:cxn ang="0">
                    <a:pos x="123" y="73"/>
                  </a:cxn>
                  <a:cxn ang="0">
                    <a:pos x="106" y="92"/>
                  </a:cxn>
                  <a:cxn ang="0">
                    <a:pos x="86" y="109"/>
                  </a:cxn>
                  <a:cxn ang="0">
                    <a:pos x="82" y="113"/>
                  </a:cxn>
                  <a:cxn ang="0">
                    <a:pos x="10" y="15"/>
                  </a:cxn>
                  <a:cxn ang="0">
                    <a:pos x="0" y="0"/>
                  </a:cxn>
                </a:cxnLst>
                <a:rect l="0" t="0" r="r" b="b"/>
                <a:pathLst>
                  <a:path w="138" h="113">
                    <a:moveTo>
                      <a:pt x="30" y="22"/>
                    </a:moveTo>
                    <a:lnTo>
                      <a:pt x="84" y="97"/>
                    </a:lnTo>
                    <a:lnTo>
                      <a:pt x="98" y="84"/>
                    </a:lnTo>
                    <a:lnTo>
                      <a:pt x="114" y="66"/>
                    </a:lnTo>
                    <a:lnTo>
                      <a:pt x="123" y="51"/>
                    </a:lnTo>
                    <a:lnTo>
                      <a:pt x="30" y="22"/>
                    </a:lnTo>
                    <a:close/>
                    <a:moveTo>
                      <a:pt x="0" y="0"/>
                    </a:moveTo>
                    <a:lnTo>
                      <a:pt x="138" y="46"/>
                    </a:lnTo>
                    <a:lnTo>
                      <a:pt x="135" y="51"/>
                    </a:lnTo>
                    <a:lnTo>
                      <a:pt x="123" y="73"/>
                    </a:lnTo>
                    <a:lnTo>
                      <a:pt x="106" y="92"/>
                    </a:lnTo>
                    <a:lnTo>
                      <a:pt x="86" y="109"/>
                    </a:lnTo>
                    <a:lnTo>
                      <a:pt x="82" y="113"/>
                    </a:lnTo>
                    <a:lnTo>
                      <a:pt x="10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694"/>
              <p:cNvSpPr>
                <a:spLocks noEditPoints="1"/>
              </p:cNvSpPr>
              <p:nvPr/>
            </p:nvSpPr>
            <p:spPr bwMode="auto">
              <a:xfrm>
                <a:off x="809625" y="3727450"/>
                <a:ext cx="303213" cy="393700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1" y="181"/>
                  </a:cxn>
                  <a:cxn ang="0">
                    <a:pos x="173" y="233"/>
                  </a:cxn>
                  <a:cxn ang="0">
                    <a:pos x="177" y="213"/>
                  </a:cxn>
                  <a:cxn ang="0">
                    <a:pos x="179" y="186"/>
                  </a:cxn>
                  <a:cxn ang="0">
                    <a:pos x="177" y="155"/>
                  </a:cxn>
                  <a:cxn ang="0">
                    <a:pos x="168" y="125"/>
                  </a:cxn>
                  <a:cxn ang="0">
                    <a:pos x="156" y="97"/>
                  </a:cxn>
                  <a:cxn ang="0">
                    <a:pos x="137" y="72"/>
                  </a:cxn>
                  <a:cxn ang="0">
                    <a:pos x="116" y="50"/>
                  </a:cxn>
                  <a:cxn ang="0">
                    <a:pos x="90" y="32"/>
                  </a:cxn>
                  <a:cxn ang="0">
                    <a:pos x="60" y="20"/>
                  </a:cxn>
                  <a:cxn ang="0">
                    <a:pos x="42" y="15"/>
                  </a:cxn>
                  <a:cxn ang="0">
                    <a:pos x="24" y="13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5" y="3"/>
                  </a:cxn>
                  <a:cxn ang="0">
                    <a:pos x="64" y="9"/>
                  </a:cxn>
                  <a:cxn ang="0">
                    <a:pos x="92" y="21"/>
                  </a:cxn>
                  <a:cxn ang="0">
                    <a:pos x="117" y="37"/>
                  </a:cxn>
                  <a:cxn ang="0">
                    <a:pos x="139" y="56"/>
                  </a:cxn>
                  <a:cxn ang="0">
                    <a:pos x="157" y="78"/>
                  </a:cxn>
                  <a:cxn ang="0">
                    <a:pos x="171" y="101"/>
                  </a:cxn>
                  <a:cxn ang="0">
                    <a:pos x="182" y="129"/>
                  </a:cxn>
                  <a:cxn ang="0">
                    <a:pos x="189" y="156"/>
                  </a:cxn>
                  <a:cxn ang="0">
                    <a:pos x="191" y="186"/>
                  </a:cxn>
                  <a:cxn ang="0">
                    <a:pos x="189" y="214"/>
                  </a:cxn>
                  <a:cxn ang="0">
                    <a:pos x="182" y="242"/>
                  </a:cxn>
                  <a:cxn ang="0">
                    <a:pos x="181" y="248"/>
                  </a:cxn>
                  <a:cxn ang="0">
                    <a:pos x="4" y="191"/>
                  </a:cxn>
                  <a:cxn ang="0">
                    <a:pos x="0" y="190"/>
                  </a:cxn>
                  <a:cxn ang="0">
                    <a:pos x="0" y="0"/>
                  </a:cxn>
                </a:cxnLst>
                <a:rect l="0" t="0" r="r" b="b"/>
                <a:pathLst>
                  <a:path w="191" h="248">
                    <a:moveTo>
                      <a:pt x="11" y="12"/>
                    </a:moveTo>
                    <a:lnTo>
                      <a:pt x="11" y="181"/>
                    </a:lnTo>
                    <a:lnTo>
                      <a:pt x="173" y="233"/>
                    </a:lnTo>
                    <a:lnTo>
                      <a:pt x="177" y="213"/>
                    </a:lnTo>
                    <a:lnTo>
                      <a:pt x="179" y="186"/>
                    </a:lnTo>
                    <a:lnTo>
                      <a:pt x="177" y="155"/>
                    </a:lnTo>
                    <a:lnTo>
                      <a:pt x="168" y="125"/>
                    </a:lnTo>
                    <a:lnTo>
                      <a:pt x="156" y="97"/>
                    </a:lnTo>
                    <a:lnTo>
                      <a:pt x="137" y="72"/>
                    </a:lnTo>
                    <a:lnTo>
                      <a:pt x="116" y="50"/>
                    </a:lnTo>
                    <a:lnTo>
                      <a:pt x="90" y="32"/>
                    </a:lnTo>
                    <a:lnTo>
                      <a:pt x="60" y="20"/>
                    </a:lnTo>
                    <a:lnTo>
                      <a:pt x="42" y="15"/>
                    </a:lnTo>
                    <a:lnTo>
                      <a:pt x="24" y="13"/>
                    </a:lnTo>
                    <a:lnTo>
                      <a:pt x="11" y="12"/>
                    </a:lnTo>
                    <a:close/>
                    <a:moveTo>
                      <a:pt x="0" y="0"/>
                    </a:moveTo>
                    <a:lnTo>
                      <a:pt x="6" y="0"/>
                    </a:lnTo>
                    <a:lnTo>
                      <a:pt x="35" y="3"/>
                    </a:lnTo>
                    <a:lnTo>
                      <a:pt x="64" y="9"/>
                    </a:lnTo>
                    <a:lnTo>
                      <a:pt x="92" y="21"/>
                    </a:lnTo>
                    <a:lnTo>
                      <a:pt x="117" y="37"/>
                    </a:lnTo>
                    <a:lnTo>
                      <a:pt x="139" y="56"/>
                    </a:lnTo>
                    <a:lnTo>
                      <a:pt x="157" y="78"/>
                    </a:lnTo>
                    <a:lnTo>
                      <a:pt x="171" y="101"/>
                    </a:lnTo>
                    <a:lnTo>
                      <a:pt x="182" y="129"/>
                    </a:lnTo>
                    <a:lnTo>
                      <a:pt x="189" y="156"/>
                    </a:lnTo>
                    <a:lnTo>
                      <a:pt x="191" y="186"/>
                    </a:lnTo>
                    <a:lnTo>
                      <a:pt x="189" y="214"/>
                    </a:lnTo>
                    <a:lnTo>
                      <a:pt x="182" y="242"/>
                    </a:lnTo>
                    <a:lnTo>
                      <a:pt x="181" y="248"/>
                    </a:lnTo>
                    <a:lnTo>
                      <a:pt x="4" y="191"/>
                    </a:lnTo>
                    <a:lnTo>
                      <a:pt x="0" y="1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696"/>
              <p:cNvSpPr>
                <a:spLocks/>
              </p:cNvSpPr>
              <p:nvPr/>
            </p:nvSpPr>
            <p:spPr bwMode="auto">
              <a:xfrm>
                <a:off x="574675" y="3778250"/>
                <a:ext cx="369888" cy="487363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41" y="158"/>
                  </a:cxn>
                  <a:cxn ang="0">
                    <a:pos x="147" y="166"/>
                  </a:cxn>
                  <a:cxn ang="0">
                    <a:pos x="138" y="173"/>
                  </a:cxn>
                  <a:cxn ang="0">
                    <a:pos x="130" y="161"/>
                  </a:cxn>
                  <a:cxn ang="0">
                    <a:pos x="130" y="14"/>
                  </a:cxn>
                  <a:cxn ang="0">
                    <a:pos x="113" y="17"/>
                  </a:cxn>
                  <a:cxn ang="0">
                    <a:pos x="92" y="25"/>
                  </a:cxn>
                  <a:cxn ang="0">
                    <a:pos x="72" y="38"/>
                  </a:cxn>
                  <a:cxn ang="0">
                    <a:pos x="54" y="54"/>
                  </a:cxn>
                  <a:cxn ang="0">
                    <a:pos x="35" y="75"/>
                  </a:cxn>
                  <a:cxn ang="0">
                    <a:pos x="22" y="100"/>
                  </a:cxn>
                  <a:cxn ang="0">
                    <a:pos x="14" y="126"/>
                  </a:cxn>
                  <a:cxn ang="0">
                    <a:pos x="12" y="154"/>
                  </a:cxn>
                  <a:cxn ang="0">
                    <a:pos x="14" y="181"/>
                  </a:cxn>
                  <a:cxn ang="0">
                    <a:pos x="22" y="207"/>
                  </a:cxn>
                  <a:cxn ang="0">
                    <a:pos x="35" y="232"/>
                  </a:cxn>
                  <a:cxn ang="0">
                    <a:pos x="54" y="255"/>
                  </a:cxn>
                  <a:cxn ang="0">
                    <a:pos x="75" y="273"/>
                  </a:cxn>
                  <a:cxn ang="0">
                    <a:pos x="100" y="285"/>
                  </a:cxn>
                  <a:cxn ang="0">
                    <a:pos x="126" y="293"/>
                  </a:cxn>
                  <a:cxn ang="0">
                    <a:pos x="154" y="296"/>
                  </a:cxn>
                  <a:cxn ang="0">
                    <a:pos x="177" y="293"/>
                  </a:cxn>
                  <a:cxn ang="0">
                    <a:pos x="200" y="288"/>
                  </a:cxn>
                  <a:cxn ang="0">
                    <a:pos x="216" y="281"/>
                  </a:cxn>
                  <a:cxn ang="0">
                    <a:pos x="138" y="173"/>
                  </a:cxn>
                  <a:cxn ang="0">
                    <a:pos x="147" y="166"/>
                  </a:cxn>
                  <a:cxn ang="0">
                    <a:pos x="233" y="285"/>
                  </a:cxn>
                  <a:cxn ang="0">
                    <a:pos x="227" y="288"/>
                  </a:cxn>
                  <a:cxn ang="0">
                    <a:pos x="204" y="298"/>
                  </a:cxn>
                  <a:cxn ang="0">
                    <a:pos x="180" y="305"/>
                  </a:cxn>
                  <a:cxn ang="0">
                    <a:pos x="154" y="307"/>
                  </a:cxn>
                  <a:cxn ang="0">
                    <a:pos x="131" y="305"/>
                  </a:cxn>
                  <a:cxn ang="0">
                    <a:pos x="107" y="300"/>
                  </a:cxn>
                  <a:cxn ang="0">
                    <a:pos x="85" y="291"/>
                  </a:cxn>
                  <a:cxn ang="0">
                    <a:pos x="65" y="279"/>
                  </a:cxn>
                  <a:cxn ang="0">
                    <a:pos x="46" y="263"/>
                  </a:cxn>
                  <a:cxn ang="0">
                    <a:pos x="25" y="239"/>
                  </a:cxn>
                  <a:cxn ang="0">
                    <a:pos x="12" y="211"/>
                  </a:cxn>
                  <a:cxn ang="0">
                    <a:pos x="2" y="183"/>
                  </a:cxn>
                  <a:cxn ang="0">
                    <a:pos x="0" y="154"/>
                  </a:cxn>
                  <a:cxn ang="0">
                    <a:pos x="2" y="131"/>
                  </a:cxn>
                  <a:cxn ang="0">
                    <a:pos x="7" y="107"/>
                  </a:cxn>
                  <a:cxn ang="0">
                    <a:pos x="16" y="85"/>
                  </a:cxn>
                  <a:cxn ang="0">
                    <a:pos x="29" y="65"/>
                  </a:cxn>
                  <a:cxn ang="0">
                    <a:pos x="46" y="46"/>
                  </a:cxn>
                  <a:cxn ang="0">
                    <a:pos x="65" y="29"/>
                  </a:cxn>
                  <a:cxn ang="0">
                    <a:pos x="87" y="15"/>
                  </a:cxn>
                  <a:cxn ang="0">
                    <a:pos x="110" y="6"/>
                  </a:cxn>
                  <a:cxn ang="0">
                    <a:pos x="134" y="1"/>
                  </a:cxn>
                  <a:cxn ang="0">
                    <a:pos x="141" y="0"/>
                  </a:cxn>
                </a:cxnLst>
                <a:rect l="0" t="0" r="r" b="b"/>
                <a:pathLst>
                  <a:path w="233" h="307">
                    <a:moveTo>
                      <a:pt x="141" y="0"/>
                    </a:moveTo>
                    <a:lnTo>
                      <a:pt x="141" y="158"/>
                    </a:lnTo>
                    <a:lnTo>
                      <a:pt x="147" y="166"/>
                    </a:lnTo>
                    <a:lnTo>
                      <a:pt x="138" y="173"/>
                    </a:lnTo>
                    <a:lnTo>
                      <a:pt x="130" y="161"/>
                    </a:lnTo>
                    <a:lnTo>
                      <a:pt x="130" y="14"/>
                    </a:lnTo>
                    <a:lnTo>
                      <a:pt x="113" y="17"/>
                    </a:lnTo>
                    <a:lnTo>
                      <a:pt x="92" y="25"/>
                    </a:lnTo>
                    <a:lnTo>
                      <a:pt x="72" y="38"/>
                    </a:lnTo>
                    <a:lnTo>
                      <a:pt x="54" y="54"/>
                    </a:lnTo>
                    <a:lnTo>
                      <a:pt x="35" y="75"/>
                    </a:lnTo>
                    <a:lnTo>
                      <a:pt x="22" y="100"/>
                    </a:lnTo>
                    <a:lnTo>
                      <a:pt x="14" y="126"/>
                    </a:lnTo>
                    <a:lnTo>
                      <a:pt x="12" y="154"/>
                    </a:lnTo>
                    <a:lnTo>
                      <a:pt x="14" y="181"/>
                    </a:lnTo>
                    <a:lnTo>
                      <a:pt x="22" y="207"/>
                    </a:lnTo>
                    <a:lnTo>
                      <a:pt x="35" y="232"/>
                    </a:lnTo>
                    <a:lnTo>
                      <a:pt x="54" y="255"/>
                    </a:lnTo>
                    <a:lnTo>
                      <a:pt x="75" y="273"/>
                    </a:lnTo>
                    <a:lnTo>
                      <a:pt x="100" y="285"/>
                    </a:lnTo>
                    <a:lnTo>
                      <a:pt x="126" y="293"/>
                    </a:lnTo>
                    <a:lnTo>
                      <a:pt x="154" y="296"/>
                    </a:lnTo>
                    <a:lnTo>
                      <a:pt x="177" y="293"/>
                    </a:lnTo>
                    <a:lnTo>
                      <a:pt x="200" y="288"/>
                    </a:lnTo>
                    <a:lnTo>
                      <a:pt x="216" y="281"/>
                    </a:lnTo>
                    <a:lnTo>
                      <a:pt x="138" y="173"/>
                    </a:lnTo>
                    <a:lnTo>
                      <a:pt x="147" y="166"/>
                    </a:lnTo>
                    <a:lnTo>
                      <a:pt x="233" y="285"/>
                    </a:lnTo>
                    <a:lnTo>
                      <a:pt x="227" y="288"/>
                    </a:lnTo>
                    <a:lnTo>
                      <a:pt x="204" y="298"/>
                    </a:lnTo>
                    <a:lnTo>
                      <a:pt x="180" y="305"/>
                    </a:lnTo>
                    <a:lnTo>
                      <a:pt x="154" y="307"/>
                    </a:lnTo>
                    <a:lnTo>
                      <a:pt x="131" y="305"/>
                    </a:lnTo>
                    <a:lnTo>
                      <a:pt x="107" y="300"/>
                    </a:lnTo>
                    <a:lnTo>
                      <a:pt x="85" y="291"/>
                    </a:lnTo>
                    <a:lnTo>
                      <a:pt x="65" y="279"/>
                    </a:lnTo>
                    <a:lnTo>
                      <a:pt x="46" y="263"/>
                    </a:lnTo>
                    <a:lnTo>
                      <a:pt x="25" y="239"/>
                    </a:lnTo>
                    <a:lnTo>
                      <a:pt x="12" y="211"/>
                    </a:lnTo>
                    <a:lnTo>
                      <a:pt x="2" y="183"/>
                    </a:lnTo>
                    <a:lnTo>
                      <a:pt x="0" y="154"/>
                    </a:lnTo>
                    <a:lnTo>
                      <a:pt x="2" y="131"/>
                    </a:lnTo>
                    <a:lnTo>
                      <a:pt x="7" y="107"/>
                    </a:lnTo>
                    <a:lnTo>
                      <a:pt x="16" y="85"/>
                    </a:lnTo>
                    <a:lnTo>
                      <a:pt x="29" y="65"/>
                    </a:lnTo>
                    <a:lnTo>
                      <a:pt x="46" y="46"/>
                    </a:lnTo>
                    <a:lnTo>
                      <a:pt x="65" y="29"/>
                    </a:lnTo>
                    <a:lnTo>
                      <a:pt x="87" y="15"/>
                    </a:lnTo>
                    <a:lnTo>
                      <a:pt x="110" y="6"/>
                    </a:lnTo>
                    <a:lnTo>
                      <a:pt x="134" y="1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Группа 61"/>
            <p:cNvGrpSpPr/>
            <p:nvPr/>
          </p:nvGrpSpPr>
          <p:grpSpPr>
            <a:xfrm>
              <a:off x="8208175" y="1510411"/>
              <a:ext cx="440229" cy="342758"/>
              <a:chOff x="160338" y="5187950"/>
              <a:chExt cx="652463" cy="508001"/>
            </a:xfrm>
            <a:solidFill>
              <a:schemeClr val="bg1">
                <a:lumMod val="50000"/>
              </a:schemeClr>
            </a:solidFill>
          </p:grpSpPr>
          <p:sp>
            <p:nvSpPr>
              <p:cNvPr id="63" name="Freeform 952"/>
              <p:cNvSpPr>
                <a:spLocks noEditPoints="1"/>
              </p:cNvSpPr>
              <p:nvPr/>
            </p:nvSpPr>
            <p:spPr bwMode="auto">
              <a:xfrm>
                <a:off x="160338" y="5302250"/>
                <a:ext cx="231775" cy="203200"/>
              </a:xfrm>
              <a:custGeom>
                <a:avLst/>
                <a:gdLst/>
                <a:ahLst/>
                <a:cxnLst>
                  <a:cxn ang="0">
                    <a:pos x="124" y="22"/>
                  </a:cxn>
                  <a:cxn ang="0">
                    <a:pos x="100" y="25"/>
                  </a:cxn>
                  <a:cxn ang="0">
                    <a:pos x="78" y="33"/>
                  </a:cxn>
                  <a:cxn ang="0">
                    <a:pos x="60" y="45"/>
                  </a:cxn>
                  <a:cxn ang="0">
                    <a:pos x="44" y="62"/>
                  </a:cxn>
                  <a:cxn ang="0">
                    <a:pos x="32" y="82"/>
                  </a:cxn>
                  <a:cxn ang="0">
                    <a:pos x="23" y="105"/>
                  </a:cxn>
                  <a:cxn ang="0">
                    <a:pos x="21" y="129"/>
                  </a:cxn>
                  <a:cxn ang="0">
                    <a:pos x="23" y="153"/>
                  </a:cxn>
                  <a:cxn ang="0">
                    <a:pos x="32" y="175"/>
                  </a:cxn>
                  <a:cxn ang="0">
                    <a:pos x="44" y="195"/>
                  </a:cxn>
                  <a:cxn ang="0">
                    <a:pos x="60" y="211"/>
                  </a:cxn>
                  <a:cxn ang="0">
                    <a:pos x="78" y="223"/>
                  </a:cxn>
                  <a:cxn ang="0">
                    <a:pos x="100" y="231"/>
                  </a:cxn>
                  <a:cxn ang="0">
                    <a:pos x="124" y="234"/>
                  </a:cxn>
                  <a:cxn ang="0">
                    <a:pos x="270" y="234"/>
                  </a:cxn>
                  <a:cxn ang="0">
                    <a:pos x="270" y="22"/>
                  </a:cxn>
                  <a:cxn ang="0">
                    <a:pos x="124" y="22"/>
                  </a:cxn>
                  <a:cxn ang="0">
                    <a:pos x="124" y="0"/>
                  </a:cxn>
                  <a:cxn ang="0">
                    <a:pos x="292" y="0"/>
                  </a:cxn>
                  <a:cxn ang="0">
                    <a:pos x="292" y="256"/>
                  </a:cxn>
                  <a:cxn ang="0">
                    <a:pos x="124" y="256"/>
                  </a:cxn>
                  <a:cxn ang="0">
                    <a:pos x="95" y="253"/>
                  </a:cxn>
                  <a:cxn ang="0">
                    <a:pos x="70" y="243"/>
                  </a:cxn>
                  <a:cxn ang="0">
                    <a:pos x="47" y="228"/>
                  </a:cxn>
                  <a:cxn ang="0">
                    <a:pos x="28" y="209"/>
                  </a:cxn>
                  <a:cxn ang="0">
                    <a:pos x="12" y="185"/>
                  </a:cxn>
                  <a:cxn ang="0">
                    <a:pos x="4" y="159"/>
                  </a:cxn>
                  <a:cxn ang="0">
                    <a:pos x="0" y="129"/>
                  </a:cxn>
                  <a:cxn ang="0">
                    <a:pos x="4" y="99"/>
                  </a:cxn>
                  <a:cxn ang="0">
                    <a:pos x="12" y="72"/>
                  </a:cxn>
                  <a:cxn ang="0">
                    <a:pos x="28" y="49"/>
                  </a:cxn>
                  <a:cxn ang="0">
                    <a:pos x="47" y="29"/>
                  </a:cxn>
                  <a:cxn ang="0">
                    <a:pos x="70" y="13"/>
                  </a:cxn>
                  <a:cxn ang="0">
                    <a:pos x="95" y="3"/>
                  </a:cxn>
                  <a:cxn ang="0">
                    <a:pos x="124" y="0"/>
                  </a:cxn>
                </a:cxnLst>
                <a:rect l="0" t="0" r="r" b="b"/>
                <a:pathLst>
                  <a:path w="292" h="256">
                    <a:moveTo>
                      <a:pt x="124" y="22"/>
                    </a:moveTo>
                    <a:lnTo>
                      <a:pt x="100" y="25"/>
                    </a:lnTo>
                    <a:lnTo>
                      <a:pt x="78" y="33"/>
                    </a:lnTo>
                    <a:lnTo>
                      <a:pt x="60" y="45"/>
                    </a:lnTo>
                    <a:lnTo>
                      <a:pt x="44" y="62"/>
                    </a:lnTo>
                    <a:lnTo>
                      <a:pt x="32" y="82"/>
                    </a:lnTo>
                    <a:lnTo>
                      <a:pt x="23" y="105"/>
                    </a:lnTo>
                    <a:lnTo>
                      <a:pt x="21" y="129"/>
                    </a:lnTo>
                    <a:lnTo>
                      <a:pt x="23" y="153"/>
                    </a:lnTo>
                    <a:lnTo>
                      <a:pt x="32" y="175"/>
                    </a:lnTo>
                    <a:lnTo>
                      <a:pt x="44" y="195"/>
                    </a:lnTo>
                    <a:lnTo>
                      <a:pt x="60" y="211"/>
                    </a:lnTo>
                    <a:lnTo>
                      <a:pt x="78" y="223"/>
                    </a:lnTo>
                    <a:lnTo>
                      <a:pt x="100" y="231"/>
                    </a:lnTo>
                    <a:lnTo>
                      <a:pt x="124" y="234"/>
                    </a:lnTo>
                    <a:lnTo>
                      <a:pt x="270" y="234"/>
                    </a:lnTo>
                    <a:lnTo>
                      <a:pt x="270" y="22"/>
                    </a:lnTo>
                    <a:lnTo>
                      <a:pt x="124" y="22"/>
                    </a:lnTo>
                    <a:close/>
                    <a:moveTo>
                      <a:pt x="124" y="0"/>
                    </a:moveTo>
                    <a:lnTo>
                      <a:pt x="292" y="0"/>
                    </a:lnTo>
                    <a:lnTo>
                      <a:pt x="292" y="256"/>
                    </a:lnTo>
                    <a:lnTo>
                      <a:pt x="124" y="256"/>
                    </a:lnTo>
                    <a:lnTo>
                      <a:pt x="95" y="253"/>
                    </a:lnTo>
                    <a:lnTo>
                      <a:pt x="70" y="243"/>
                    </a:lnTo>
                    <a:lnTo>
                      <a:pt x="47" y="228"/>
                    </a:lnTo>
                    <a:lnTo>
                      <a:pt x="28" y="209"/>
                    </a:lnTo>
                    <a:lnTo>
                      <a:pt x="12" y="185"/>
                    </a:lnTo>
                    <a:lnTo>
                      <a:pt x="4" y="159"/>
                    </a:lnTo>
                    <a:lnTo>
                      <a:pt x="0" y="129"/>
                    </a:lnTo>
                    <a:lnTo>
                      <a:pt x="4" y="99"/>
                    </a:lnTo>
                    <a:lnTo>
                      <a:pt x="12" y="72"/>
                    </a:lnTo>
                    <a:lnTo>
                      <a:pt x="28" y="49"/>
                    </a:lnTo>
                    <a:lnTo>
                      <a:pt x="47" y="29"/>
                    </a:lnTo>
                    <a:lnTo>
                      <a:pt x="70" y="13"/>
                    </a:lnTo>
                    <a:lnTo>
                      <a:pt x="95" y="3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953"/>
              <p:cNvSpPr>
                <a:spLocks/>
              </p:cNvSpPr>
              <p:nvPr/>
            </p:nvSpPr>
            <p:spPr bwMode="auto">
              <a:xfrm>
                <a:off x="368300" y="5187950"/>
                <a:ext cx="268288" cy="430213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338" y="542"/>
                  </a:cxn>
                  <a:cxn ang="0">
                    <a:pos x="7" y="394"/>
                  </a:cxn>
                  <a:cxn ang="0">
                    <a:pos x="3" y="392"/>
                  </a:cxn>
                  <a:cxn ang="0">
                    <a:pos x="2" y="390"/>
                  </a:cxn>
                  <a:cxn ang="0">
                    <a:pos x="0" y="386"/>
                  </a:cxn>
                  <a:cxn ang="0">
                    <a:pos x="0" y="383"/>
                  </a:cxn>
                  <a:cxn ang="0">
                    <a:pos x="1" y="380"/>
                  </a:cxn>
                  <a:cxn ang="0">
                    <a:pos x="4" y="376"/>
                  </a:cxn>
                  <a:cxn ang="0">
                    <a:pos x="8" y="374"/>
                  </a:cxn>
                  <a:cxn ang="0">
                    <a:pos x="11" y="373"/>
                  </a:cxn>
                  <a:cxn ang="0">
                    <a:pos x="15" y="374"/>
                  </a:cxn>
                  <a:cxn ang="0">
                    <a:pos x="316" y="508"/>
                  </a:cxn>
                  <a:cxn ang="0">
                    <a:pos x="316" y="34"/>
                  </a:cxn>
                  <a:cxn ang="0">
                    <a:pos x="15" y="168"/>
                  </a:cxn>
                  <a:cxn ang="0">
                    <a:pos x="12" y="170"/>
                  </a:cxn>
                  <a:cxn ang="0">
                    <a:pos x="9" y="170"/>
                  </a:cxn>
                  <a:cxn ang="0">
                    <a:pos x="6" y="168"/>
                  </a:cxn>
                  <a:cxn ang="0">
                    <a:pos x="3" y="166"/>
                  </a:cxn>
                  <a:cxn ang="0">
                    <a:pos x="1" y="163"/>
                  </a:cxn>
                  <a:cxn ang="0">
                    <a:pos x="0" y="160"/>
                  </a:cxn>
                  <a:cxn ang="0">
                    <a:pos x="0" y="156"/>
                  </a:cxn>
                  <a:cxn ang="0">
                    <a:pos x="2" y="153"/>
                  </a:cxn>
                  <a:cxn ang="0">
                    <a:pos x="3" y="151"/>
                  </a:cxn>
                  <a:cxn ang="0">
                    <a:pos x="7" y="149"/>
                  </a:cxn>
                  <a:cxn ang="0">
                    <a:pos x="338" y="0"/>
                  </a:cxn>
                </a:cxnLst>
                <a:rect l="0" t="0" r="r" b="b"/>
                <a:pathLst>
                  <a:path w="338" h="542">
                    <a:moveTo>
                      <a:pt x="338" y="0"/>
                    </a:moveTo>
                    <a:lnTo>
                      <a:pt x="338" y="542"/>
                    </a:lnTo>
                    <a:lnTo>
                      <a:pt x="7" y="394"/>
                    </a:lnTo>
                    <a:lnTo>
                      <a:pt x="3" y="392"/>
                    </a:lnTo>
                    <a:lnTo>
                      <a:pt x="2" y="390"/>
                    </a:lnTo>
                    <a:lnTo>
                      <a:pt x="0" y="386"/>
                    </a:lnTo>
                    <a:lnTo>
                      <a:pt x="0" y="383"/>
                    </a:lnTo>
                    <a:lnTo>
                      <a:pt x="1" y="380"/>
                    </a:lnTo>
                    <a:lnTo>
                      <a:pt x="4" y="376"/>
                    </a:lnTo>
                    <a:lnTo>
                      <a:pt x="8" y="374"/>
                    </a:lnTo>
                    <a:lnTo>
                      <a:pt x="11" y="373"/>
                    </a:lnTo>
                    <a:lnTo>
                      <a:pt x="15" y="374"/>
                    </a:lnTo>
                    <a:lnTo>
                      <a:pt x="316" y="508"/>
                    </a:lnTo>
                    <a:lnTo>
                      <a:pt x="316" y="34"/>
                    </a:lnTo>
                    <a:lnTo>
                      <a:pt x="15" y="168"/>
                    </a:lnTo>
                    <a:lnTo>
                      <a:pt x="12" y="170"/>
                    </a:lnTo>
                    <a:lnTo>
                      <a:pt x="9" y="170"/>
                    </a:lnTo>
                    <a:lnTo>
                      <a:pt x="6" y="168"/>
                    </a:lnTo>
                    <a:lnTo>
                      <a:pt x="3" y="166"/>
                    </a:lnTo>
                    <a:lnTo>
                      <a:pt x="1" y="163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2" y="153"/>
                    </a:lnTo>
                    <a:lnTo>
                      <a:pt x="3" y="151"/>
                    </a:lnTo>
                    <a:lnTo>
                      <a:pt x="7" y="149"/>
                    </a:lnTo>
                    <a:lnTo>
                      <a:pt x="3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954"/>
              <p:cNvSpPr>
                <a:spLocks/>
              </p:cNvSpPr>
              <p:nvPr/>
            </p:nvSpPr>
            <p:spPr bwMode="auto">
              <a:xfrm>
                <a:off x="619125" y="5314950"/>
                <a:ext cx="93663" cy="1762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0"/>
                  </a:cxn>
                  <a:cxn ang="0">
                    <a:pos x="35" y="3"/>
                  </a:cxn>
                  <a:cxn ang="0">
                    <a:pos x="58" y="11"/>
                  </a:cxn>
                  <a:cxn ang="0">
                    <a:pos x="78" y="25"/>
                  </a:cxn>
                  <a:cxn ang="0">
                    <a:pos x="94" y="41"/>
                  </a:cxn>
                  <a:cxn ang="0">
                    <a:pos x="106" y="62"/>
                  </a:cxn>
                  <a:cxn ang="0">
                    <a:pos x="114" y="87"/>
                  </a:cxn>
                  <a:cxn ang="0">
                    <a:pos x="117" y="112"/>
                  </a:cxn>
                  <a:cxn ang="0">
                    <a:pos x="114" y="137"/>
                  </a:cxn>
                  <a:cxn ang="0">
                    <a:pos x="106" y="161"/>
                  </a:cxn>
                  <a:cxn ang="0">
                    <a:pos x="94" y="181"/>
                  </a:cxn>
                  <a:cxn ang="0">
                    <a:pos x="78" y="199"/>
                  </a:cxn>
                  <a:cxn ang="0">
                    <a:pos x="58" y="212"/>
                  </a:cxn>
                  <a:cxn ang="0">
                    <a:pos x="35" y="220"/>
                  </a:cxn>
                  <a:cxn ang="0">
                    <a:pos x="11" y="223"/>
                  </a:cxn>
                  <a:cxn ang="0">
                    <a:pos x="7" y="223"/>
                  </a:cxn>
                  <a:cxn ang="0">
                    <a:pos x="4" y="221"/>
                  </a:cxn>
                  <a:cxn ang="0">
                    <a:pos x="2" y="219"/>
                  </a:cxn>
                  <a:cxn ang="0">
                    <a:pos x="0" y="215"/>
                  </a:cxn>
                  <a:cxn ang="0">
                    <a:pos x="0" y="209"/>
                  </a:cxn>
                  <a:cxn ang="0">
                    <a:pos x="2" y="205"/>
                  </a:cxn>
                  <a:cxn ang="0">
                    <a:pos x="4" y="203"/>
                  </a:cxn>
                  <a:cxn ang="0">
                    <a:pos x="11" y="201"/>
                  </a:cxn>
                  <a:cxn ang="0">
                    <a:pos x="34" y="198"/>
                  </a:cxn>
                  <a:cxn ang="0">
                    <a:pos x="54" y="189"/>
                  </a:cxn>
                  <a:cxn ang="0">
                    <a:pos x="71" y="175"/>
                  </a:cxn>
                  <a:cxn ang="0">
                    <a:pos x="84" y="157"/>
                  </a:cxn>
                  <a:cxn ang="0">
                    <a:pos x="93" y="136"/>
                  </a:cxn>
                  <a:cxn ang="0">
                    <a:pos x="96" y="112"/>
                  </a:cxn>
                  <a:cxn ang="0">
                    <a:pos x="93" y="88"/>
                  </a:cxn>
                  <a:cxn ang="0">
                    <a:pos x="84" y="66"/>
                  </a:cxn>
                  <a:cxn ang="0">
                    <a:pos x="71" y="48"/>
                  </a:cxn>
                  <a:cxn ang="0">
                    <a:pos x="54" y="34"/>
                  </a:cxn>
                  <a:cxn ang="0">
                    <a:pos x="34" y="25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17" h="223">
                    <a:moveTo>
                      <a:pt x="7" y="0"/>
                    </a:moveTo>
                    <a:lnTo>
                      <a:pt x="11" y="0"/>
                    </a:lnTo>
                    <a:lnTo>
                      <a:pt x="35" y="3"/>
                    </a:lnTo>
                    <a:lnTo>
                      <a:pt x="58" y="11"/>
                    </a:lnTo>
                    <a:lnTo>
                      <a:pt x="78" y="25"/>
                    </a:lnTo>
                    <a:lnTo>
                      <a:pt x="94" y="41"/>
                    </a:lnTo>
                    <a:lnTo>
                      <a:pt x="106" y="62"/>
                    </a:lnTo>
                    <a:lnTo>
                      <a:pt x="114" y="87"/>
                    </a:lnTo>
                    <a:lnTo>
                      <a:pt x="117" y="112"/>
                    </a:lnTo>
                    <a:lnTo>
                      <a:pt x="114" y="137"/>
                    </a:lnTo>
                    <a:lnTo>
                      <a:pt x="106" y="161"/>
                    </a:lnTo>
                    <a:lnTo>
                      <a:pt x="94" y="181"/>
                    </a:lnTo>
                    <a:lnTo>
                      <a:pt x="78" y="199"/>
                    </a:lnTo>
                    <a:lnTo>
                      <a:pt x="58" y="212"/>
                    </a:lnTo>
                    <a:lnTo>
                      <a:pt x="35" y="220"/>
                    </a:lnTo>
                    <a:lnTo>
                      <a:pt x="11" y="223"/>
                    </a:lnTo>
                    <a:lnTo>
                      <a:pt x="7" y="223"/>
                    </a:lnTo>
                    <a:lnTo>
                      <a:pt x="4" y="221"/>
                    </a:lnTo>
                    <a:lnTo>
                      <a:pt x="2" y="219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2" y="205"/>
                    </a:lnTo>
                    <a:lnTo>
                      <a:pt x="4" y="203"/>
                    </a:lnTo>
                    <a:lnTo>
                      <a:pt x="11" y="201"/>
                    </a:lnTo>
                    <a:lnTo>
                      <a:pt x="34" y="198"/>
                    </a:lnTo>
                    <a:lnTo>
                      <a:pt x="54" y="189"/>
                    </a:lnTo>
                    <a:lnTo>
                      <a:pt x="71" y="175"/>
                    </a:lnTo>
                    <a:lnTo>
                      <a:pt x="84" y="157"/>
                    </a:lnTo>
                    <a:lnTo>
                      <a:pt x="93" y="136"/>
                    </a:lnTo>
                    <a:lnTo>
                      <a:pt x="96" y="112"/>
                    </a:lnTo>
                    <a:lnTo>
                      <a:pt x="93" y="88"/>
                    </a:lnTo>
                    <a:lnTo>
                      <a:pt x="84" y="66"/>
                    </a:lnTo>
                    <a:lnTo>
                      <a:pt x="71" y="48"/>
                    </a:lnTo>
                    <a:lnTo>
                      <a:pt x="54" y="34"/>
                    </a:lnTo>
                    <a:lnTo>
                      <a:pt x="34" y="25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955"/>
              <p:cNvSpPr>
                <a:spLocks/>
              </p:cNvSpPr>
              <p:nvPr/>
            </p:nvSpPr>
            <p:spPr bwMode="auto">
              <a:xfrm>
                <a:off x="222250" y="5486400"/>
                <a:ext cx="149225" cy="746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6" y="3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50" y="65"/>
                  </a:cxn>
                  <a:cxn ang="0">
                    <a:pos x="52" y="70"/>
                  </a:cxn>
                  <a:cxn ang="0">
                    <a:pos x="54" y="71"/>
                  </a:cxn>
                  <a:cxn ang="0">
                    <a:pos x="56" y="71"/>
                  </a:cxn>
                  <a:cxn ang="0">
                    <a:pos x="59" y="72"/>
                  </a:cxn>
                  <a:cxn ang="0">
                    <a:pos x="62" y="72"/>
                  </a:cxn>
                  <a:cxn ang="0">
                    <a:pos x="64" y="71"/>
                  </a:cxn>
                  <a:cxn ang="0">
                    <a:pos x="173" y="17"/>
                  </a:cxn>
                  <a:cxn ang="0">
                    <a:pos x="176" y="16"/>
                  </a:cxn>
                  <a:cxn ang="0">
                    <a:pos x="180" y="16"/>
                  </a:cxn>
                  <a:cxn ang="0">
                    <a:pos x="183" y="17"/>
                  </a:cxn>
                  <a:cxn ang="0">
                    <a:pos x="185" y="18"/>
                  </a:cxn>
                  <a:cxn ang="0">
                    <a:pos x="187" y="21"/>
                  </a:cxn>
                  <a:cxn ang="0">
                    <a:pos x="188" y="25"/>
                  </a:cxn>
                  <a:cxn ang="0">
                    <a:pos x="188" y="28"/>
                  </a:cxn>
                  <a:cxn ang="0">
                    <a:pos x="187" y="31"/>
                  </a:cxn>
                  <a:cxn ang="0">
                    <a:pos x="186" y="33"/>
                  </a:cxn>
                  <a:cxn ang="0">
                    <a:pos x="183" y="36"/>
                  </a:cxn>
                  <a:cxn ang="0">
                    <a:pos x="74" y="89"/>
                  </a:cxn>
                  <a:cxn ang="0">
                    <a:pos x="71" y="92"/>
                  </a:cxn>
                  <a:cxn ang="0">
                    <a:pos x="66" y="93"/>
                  </a:cxn>
                  <a:cxn ang="0">
                    <a:pos x="63" y="94"/>
                  </a:cxn>
                  <a:cxn ang="0">
                    <a:pos x="60" y="94"/>
                  </a:cxn>
                  <a:cxn ang="0">
                    <a:pos x="54" y="93"/>
                  </a:cxn>
                  <a:cxn ang="0">
                    <a:pos x="50" y="92"/>
                  </a:cxn>
                  <a:cxn ang="0">
                    <a:pos x="42" y="88"/>
                  </a:cxn>
                  <a:cxn ang="0">
                    <a:pos x="36" y="83"/>
                  </a:cxn>
                  <a:cxn ang="0">
                    <a:pos x="30" y="75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4"/>
                  </a:cxn>
                  <a:cxn ang="0">
                    <a:pos x="6" y="1"/>
                  </a:cxn>
                  <a:cxn ang="0">
                    <a:pos x="9" y="0"/>
                  </a:cxn>
                </a:cxnLst>
                <a:rect l="0" t="0" r="r" b="b"/>
                <a:pathLst>
                  <a:path w="188" h="94">
                    <a:moveTo>
                      <a:pt x="9" y="0"/>
                    </a:moveTo>
                    <a:lnTo>
                      <a:pt x="12" y="0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50" y="65"/>
                    </a:lnTo>
                    <a:lnTo>
                      <a:pt x="52" y="70"/>
                    </a:lnTo>
                    <a:lnTo>
                      <a:pt x="54" y="71"/>
                    </a:lnTo>
                    <a:lnTo>
                      <a:pt x="56" y="71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4" y="71"/>
                    </a:lnTo>
                    <a:lnTo>
                      <a:pt x="173" y="17"/>
                    </a:lnTo>
                    <a:lnTo>
                      <a:pt x="176" y="16"/>
                    </a:lnTo>
                    <a:lnTo>
                      <a:pt x="180" y="16"/>
                    </a:lnTo>
                    <a:lnTo>
                      <a:pt x="183" y="17"/>
                    </a:lnTo>
                    <a:lnTo>
                      <a:pt x="185" y="18"/>
                    </a:lnTo>
                    <a:lnTo>
                      <a:pt x="187" y="21"/>
                    </a:lnTo>
                    <a:lnTo>
                      <a:pt x="188" y="25"/>
                    </a:lnTo>
                    <a:lnTo>
                      <a:pt x="188" y="28"/>
                    </a:lnTo>
                    <a:lnTo>
                      <a:pt x="187" y="31"/>
                    </a:lnTo>
                    <a:lnTo>
                      <a:pt x="186" y="33"/>
                    </a:lnTo>
                    <a:lnTo>
                      <a:pt x="183" y="36"/>
                    </a:lnTo>
                    <a:lnTo>
                      <a:pt x="74" y="89"/>
                    </a:lnTo>
                    <a:lnTo>
                      <a:pt x="71" y="92"/>
                    </a:lnTo>
                    <a:lnTo>
                      <a:pt x="66" y="93"/>
                    </a:lnTo>
                    <a:lnTo>
                      <a:pt x="63" y="94"/>
                    </a:lnTo>
                    <a:lnTo>
                      <a:pt x="60" y="94"/>
                    </a:lnTo>
                    <a:lnTo>
                      <a:pt x="54" y="93"/>
                    </a:lnTo>
                    <a:lnTo>
                      <a:pt x="50" y="92"/>
                    </a:lnTo>
                    <a:lnTo>
                      <a:pt x="42" y="88"/>
                    </a:lnTo>
                    <a:lnTo>
                      <a:pt x="36" y="83"/>
                    </a:lnTo>
                    <a:lnTo>
                      <a:pt x="30" y="75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956"/>
              <p:cNvSpPr>
                <a:spLocks/>
              </p:cNvSpPr>
              <p:nvPr/>
            </p:nvSpPr>
            <p:spPr bwMode="auto">
              <a:xfrm>
                <a:off x="260350" y="5494338"/>
                <a:ext cx="160338" cy="201613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9" y="5"/>
                  </a:cxn>
                  <a:cxn ang="0">
                    <a:pos x="142" y="11"/>
                  </a:cxn>
                  <a:cxn ang="0">
                    <a:pos x="145" y="52"/>
                  </a:cxn>
                  <a:cxn ang="0">
                    <a:pos x="155" y="84"/>
                  </a:cxn>
                  <a:cxn ang="0">
                    <a:pos x="168" y="108"/>
                  </a:cxn>
                  <a:cxn ang="0">
                    <a:pos x="177" y="120"/>
                  </a:cxn>
                  <a:cxn ang="0">
                    <a:pos x="187" y="133"/>
                  </a:cxn>
                  <a:cxn ang="0">
                    <a:pos x="199" y="160"/>
                  </a:cxn>
                  <a:cxn ang="0">
                    <a:pos x="200" y="193"/>
                  </a:cxn>
                  <a:cxn ang="0">
                    <a:pos x="183" y="227"/>
                  </a:cxn>
                  <a:cxn ang="0">
                    <a:pos x="153" y="249"/>
                  </a:cxn>
                  <a:cxn ang="0">
                    <a:pos x="131" y="253"/>
                  </a:cxn>
                  <a:cxn ang="0">
                    <a:pos x="103" y="247"/>
                  </a:cxn>
                  <a:cxn ang="0">
                    <a:pos x="77" y="231"/>
                  </a:cxn>
                  <a:cxn ang="0">
                    <a:pos x="47" y="200"/>
                  </a:cxn>
                  <a:cxn ang="0">
                    <a:pos x="23" y="159"/>
                  </a:cxn>
                  <a:cxn ang="0">
                    <a:pos x="10" y="120"/>
                  </a:cxn>
                  <a:cxn ang="0">
                    <a:pos x="3" y="87"/>
                  </a:cxn>
                  <a:cxn ang="0">
                    <a:pos x="0" y="73"/>
                  </a:cxn>
                  <a:cxn ang="0">
                    <a:pos x="5" y="62"/>
                  </a:cxn>
                  <a:cxn ang="0">
                    <a:pos x="13" y="61"/>
                  </a:cxn>
                  <a:cxn ang="0">
                    <a:pos x="19" y="64"/>
                  </a:cxn>
                  <a:cxn ang="0">
                    <a:pos x="22" y="71"/>
                  </a:cxn>
                  <a:cxn ang="0">
                    <a:pos x="24" y="83"/>
                  </a:cxn>
                  <a:cxn ang="0">
                    <a:pos x="31" y="113"/>
                  </a:cxn>
                  <a:cxn ang="0">
                    <a:pos x="44" y="150"/>
                  </a:cxn>
                  <a:cxn ang="0">
                    <a:pos x="65" y="187"/>
                  </a:cxn>
                  <a:cxn ang="0">
                    <a:pos x="90" y="212"/>
                  </a:cxn>
                  <a:cxn ang="0">
                    <a:pos x="113" y="227"/>
                  </a:cxn>
                  <a:cxn ang="0">
                    <a:pos x="134" y="231"/>
                  </a:cxn>
                  <a:cxn ang="0">
                    <a:pos x="157" y="221"/>
                  </a:cxn>
                  <a:cxn ang="0">
                    <a:pos x="174" y="200"/>
                  </a:cxn>
                  <a:cxn ang="0">
                    <a:pos x="179" y="176"/>
                  </a:cxn>
                  <a:cxn ang="0">
                    <a:pos x="171" y="150"/>
                  </a:cxn>
                  <a:cxn ang="0">
                    <a:pos x="160" y="134"/>
                  </a:cxn>
                  <a:cxn ang="0">
                    <a:pos x="149" y="120"/>
                  </a:cxn>
                  <a:cxn ang="0">
                    <a:pos x="135" y="93"/>
                  </a:cxn>
                  <a:cxn ang="0">
                    <a:pos x="123" y="56"/>
                  </a:cxn>
                  <a:cxn ang="0">
                    <a:pos x="120" y="10"/>
                  </a:cxn>
                  <a:cxn ang="0">
                    <a:pos x="124" y="1"/>
                  </a:cxn>
                </a:cxnLst>
                <a:rect l="0" t="0" r="r" b="b"/>
                <a:pathLst>
                  <a:path w="201" h="253">
                    <a:moveTo>
                      <a:pt x="127" y="0"/>
                    </a:moveTo>
                    <a:lnTo>
                      <a:pt x="134" y="0"/>
                    </a:lnTo>
                    <a:lnTo>
                      <a:pt x="137" y="2"/>
                    </a:lnTo>
                    <a:lnTo>
                      <a:pt x="139" y="5"/>
                    </a:lnTo>
                    <a:lnTo>
                      <a:pt x="142" y="8"/>
                    </a:lnTo>
                    <a:lnTo>
                      <a:pt x="142" y="11"/>
                    </a:lnTo>
                    <a:lnTo>
                      <a:pt x="143" y="33"/>
                    </a:lnTo>
                    <a:lnTo>
                      <a:pt x="145" y="52"/>
                    </a:lnTo>
                    <a:lnTo>
                      <a:pt x="149" y="68"/>
                    </a:lnTo>
                    <a:lnTo>
                      <a:pt x="155" y="84"/>
                    </a:lnTo>
                    <a:lnTo>
                      <a:pt x="161" y="97"/>
                    </a:lnTo>
                    <a:lnTo>
                      <a:pt x="168" y="108"/>
                    </a:lnTo>
                    <a:lnTo>
                      <a:pt x="176" y="118"/>
                    </a:lnTo>
                    <a:lnTo>
                      <a:pt x="177" y="120"/>
                    </a:lnTo>
                    <a:lnTo>
                      <a:pt x="179" y="122"/>
                    </a:lnTo>
                    <a:lnTo>
                      <a:pt x="187" y="133"/>
                    </a:lnTo>
                    <a:lnTo>
                      <a:pt x="194" y="145"/>
                    </a:lnTo>
                    <a:lnTo>
                      <a:pt x="199" y="160"/>
                    </a:lnTo>
                    <a:lnTo>
                      <a:pt x="201" y="176"/>
                    </a:lnTo>
                    <a:lnTo>
                      <a:pt x="200" y="193"/>
                    </a:lnTo>
                    <a:lnTo>
                      <a:pt x="194" y="209"/>
                    </a:lnTo>
                    <a:lnTo>
                      <a:pt x="183" y="227"/>
                    </a:lnTo>
                    <a:lnTo>
                      <a:pt x="169" y="240"/>
                    </a:lnTo>
                    <a:lnTo>
                      <a:pt x="153" y="249"/>
                    </a:lnTo>
                    <a:lnTo>
                      <a:pt x="142" y="252"/>
                    </a:lnTo>
                    <a:lnTo>
                      <a:pt x="131" y="253"/>
                    </a:lnTo>
                    <a:lnTo>
                      <a:pt x="116" y="252"/>
                    </a:lnTo>
                    <a:lnTo>
                      <a:pt x="103" y="247"/>
                    </a:lnTo>
                    <a:lnTo>
                      <a:pt x="91" y="240"/>
                    </a:lnTo>
                    <a:lnTo>
                      <a:pt x="77" y="231"/>
                    </a:lnTo>
                    <a:lnTo>
                      <a:pt x="63" y="218"/>
                    </a:lnTo>
                    <a:lnTo>
                      <a:pt x="47" y="200"/>
                    </a:lnTo>
                    <a:lnTo>
                      <a:pt x="33" y="177"/>
                    </a:lnTo>
                    <a:lnTo>
                      <a:pt x="23" y="159"/>
                    </a:lnTo>
                    <a:lnTo>
                      <a:pt x="16" y="139"/>
                    </a:lnTo>
                    <a:lnTo>
                      <a:pt x="10" y="120"/>
                    </a:lnTo>
                    <a:lnTo>
                      <a:pt x="5" y="103"/>
                    </a:lnTo>
                    <a:lnTo>
                      <a:pt x="3" y="87"/>
                    </a:lnTo>
                    <a:lnTo>
                      <a:pt x="1" y="77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5" y="62"/>
                    </a:lnTo>
                    <a:lnTo>
                      <a:pt x="10" y="61"/>
                    </a:lnTo>
                    <a:lnTo>
                      <a:pt x="13" y="61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21" y="67"/>
                    </a:lnTo>
                    <a:lnTo>
                      <a:pt x="22" y="71"/>
                    </a:lnTo>
                    <a:lnTo>
                      <a:pt x="22" y="74"/>
                    </a:lnTo>
                    <a:lnTo>
                      <a:pt x="24" y="83"/>
                    </a:lnTo>
                    <a:lnTo>
                      <a:pt x="27" y="97"/>
                    </a:lnTo>
                    <a:lnTo>
                      <a:pt x="31" y="113"/>
                    </a:lnTo>
                    <a:lnTo>
                      <a:pt x="36" y="131"/>
                    </a:lnTo>
                    <a:lnTo>
                      <a:pt x="44" y="150"/>
                    </a:lnTo>
                    <a:lnTo>
                      <a:pt x="52" y="167"/>
                    </a:lnTo>
                    <a:lnTo>
                      <a:pt x="65" y="187"/>
                    </a:lnTo>
                    <a:lnTo>
                      <a:pt x="77" y="201"/>
                    </a:lnTo>
                    <a:lnTo>
                      <a:pt x="90" y="212"/>
                    </a:lnTo>
                    <a:lnTo>
                      <a:pt x="102" y="220"/>
                    </a:lnTo>
                    <a:lnTo>
                      <a:pt x="113" y="227"/>
                    </a:lnTo>
                    <a:lnTo>
                      <a:pt x="123" y="230"/>
                    </a:lnTo>
                    <a:lnTo>
                      <a:pt x="134" y="231"/>
                    </a:lnTo>
                    <a:lnTo>
                      <a:pt x="145" y="228"/>
                    </a:lnTo>
                    <a:lnTo>
                      <a:pt x="157" y="221"/>
                    </a:lnTo>
                    <a:lnTo>
                      <a:pt x="166" y="212"/>
                    </a:lnTo>
                    <a:lnTo>
                      <a:pt x="174" y="200"/>
                    </a:lnTo>
                    <a:lnTo>
                      <a:pt x="178" y="188"/>
                    </a:lnTo>
                    <a:lnTo>
                      <a:pt x="179" y="176"/>
                    </a:lnTo>
                    <a:lnTo>
                      <a:pt x="178" y="164"/>
                    </a:lnTo>
                    <a:lnTo>
                      <a:pt x="171" y="150"/>
                    </a:lnTo>
                    <a:lnTo>
                      <a:pt x="163" y="137"/>
                    </a:lnTo>
                    <a:lnTo>
                      <a:pt x="160" y="134"/>
                    </a:lnTo>
                    <a:lnTo>
                      <a:pt x="159" y="132"/>
                    </a:lnTo>
                    <a:lnTo>
                      <a:pt x="149" y="120"/>
                    </a:lnTo>
                    <a:lnTo>
                      <a:pt x="142" y="107"/>
                    </a:lnTo>
                    <a:lnTo>
                      <a:pt x="135" y="93"/>
                    </a:lnTo>
                    <a:lnTo>
                      <a:pt x="128" y="75"/>
                    </a:lnTo>
                    <a:lnTo>
                      <a:pt x="123" y="56"/>
                    </a:lnTo>
                    <a:lnTo>
                      <a:pt x="121" y="34"/>
                    </a:lnTo>
                    <a:lnTo>
                      <a:pt x="120" y="10"/>
                    </a:lnTo>
                    <a:lnTo>
                      <a:pt x="122" y="4"/>
                    </a:lnTo>
                    <a:lnTo>
                      <a:pt x="124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957"/>
              <p:cNvSpPr>
                <a:spLocks/>
              </p:cNvSpPr>
              <p:nvPr/>
            </p:nvSpPr>
            <p:spPr bwMode="auto">
              <a:xfrm>
                <a:off x="163513" y="5397500"/>
                <a:ext cx="21748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65" y="0"/>
                  </a:cxn>
                  <a:cxn ang="0">
                    <a:pos x="268" y="2"/>
                  </a:cxn>
                  <a:cxn ang="0">
                    <a:pos x="270" y="4"/>
                  </a:cxn>
                  <a:cxn ang="0">
                    <a:pos x="272" y="11"/>
                  </a:cxn>
                  <a:cxn ang="0">
                    <a:pos x="271" y="15"/>
                  </a:cxn>
                  <a:cxn ang="0">
                    <a:pos x="269" y="19"/>
                  </a:cxn>
                  <a:cxn ang="0">
                    <a:pos x="266" y="21"/>
                  </a:cxn>
                  <a:cxn ang="0">
                    <a:pos x="261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72" h="22">
                    <a:moveTo>
                      <a:pt x="7" y="0"/>
                    </a:moveTo>
                    <a:lnTo>
                      <a:pt x="265" y="0"/>
                    </a:lnTo>
                    <a:lnTo>
                      <a:pt x="268" y="2"/>
                    </a:lnTo>
                    <a:lnTo>
                      <a:pt x="270" y="4"/>
                    </a:lnTo>
                    <a:lnTo>
                      <a:pt x="272" y="11"/>
                    </a:lnTo>
                    <a:lnTo>
                      <a:pt x="271" y="15"/>
                    </a:lnTo>
                    <a:lnTo>
                      <a:pt x="269" y="19"/>
                    </a:lnTo>
                    <a:lnTo>
                      <a:pt x="266" y="21"/>
                    </a:lnTo>
                    <a:lnTo>
                      <a:pt x="261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958"/>
              <p:cNvSpPr>
                <a:spLocks/>
              </p:cNvSpPr>
              <p:nvPr/>
            </p:nvSpPr>
            <p:spPr bwMode="auto">
              <a:xfrm>
                <a:off x="180975" y="5445125"/>
                <a:ext cx="200025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43" y="0"/>
                  </a:cxn>
                  <a:cxn ang="0">
                    <a:pos x="246" y="2"/>
                  </a:cxn>
                  <a:cxn ang="0">
                    <a:pos x="248" y="4"/>
                  </a:cxn>
                  <a:cxn ang="0">
                    <a:pos x="250" y="11"/>
                  </a:cxn>
                  <a:cxn ang="0">
                    <a:pos x="249" y="15"/>
                  </a:cxn>
                  <a:cxn ang="0">
                    <a:pos x="247" y="18"/>
                  </a:cxn>
                  <a:cxn ang="0">
                    <a:pos x="244" y="21"/>
                  </a:cxn>
                  <a:cxn ang="0">
                    <a:pos x="239" y="22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50" h="22">
                    <a:moveTo>
                      <a:pt x="7" y="0"/>
                    </a:moveTo>
                    <a:lnTo>
                      <a:pt x="243" y="0"/>
                    </a:lnTo>
                    <a:lnTo>
                      <a:pt x="246" y="2"/>
                    </a:lnTo>
                    <a:lnTo>
                      <a:pt x="248" y="4"/>
                    </a:lnTo>
                    <a:lnTo>
                      <a:pt x="250" y="11"/>
                    </a:lnTo>
                    <a:lnTo>
                      <a:pt x="249" y="15"/>
                    </a:lnTo>
                    <a:lnTo>
                      <a:pt x="247" y="18"/>
                    </a:lnTo>
                    <a:lnTo>
                      <a:pt x="244" y="21"/>
                    </a:lnTo>
                    <a:lnTo>
                      <a:pt x="239" y="22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959"/>
              <p:cNvSpPr>
                <a:spLocks/>
              </p:cNvSpPr>
              <p:nvPr/>
            </p:nvSpPr>
            <p:spPr bwMode="auto">
              <a:xfrm>
                <a:off x="182563" y="5348288"/>
                <a:ext cx="198438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41" y="0"/>
                  </a:cxn>
                  <a:cxn ang="0">
                    <a:pos x="244" y="3"/>
                  </a:cxn>
                  <a:cxn ang="0">
                    <a:pos x="246" y="5"/>
                  </a:cxn>
                  <a:cxn ang="0">
                    <a:pos x="248" y="11"/>
                  </a:cxn>
                  <a:cxn ang="0">
                    <a:pos x="247" y="16"/>
                  </a:cxn>
                  <a:cxn ang="0">
                    <a:pos x="245" y="19"/>
                  </a:cxn>
                  <a:cxn ang="0">
                    <a:pos x="242" y="21"/>
                  </a:cxn>
                  <a:cxn ang="0">
                    <a:pos x="237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8" y="0"/>
                  </a:cxn>
                </a:cxnLst>
                <a:rect l="0" t="0" r="r" b="b"/>
                <a:pathLst>
                  <a:path w="248" h="22">
                    <a:moveTo>
                      <a:pt x="8" y="0"/>
                    </a:moveTo>
                    <a:lnTo>
                      <a:pt x="241" y="0"/>
                    </a:lnTo>
                    <a:lnTo>
                      <a:pt x="244" y="3"/>
                    </a:lnTo>
                    <a:lnTo>
                      <a:pt x="246" y="5"/>
                    </a:lnTo>
                    <a:lnTo>
                      <a:pt x="248" y="11"/>
                    </a:lnTo>
                    <a:lnTo>
                      <a:pt x="247" y="16"/>
                    </a:lnTo>
                    <a:lnTo>
                      <a:pt x="245" y="19"/>
                    </a:lnTo>
                    <a:lnTo>
                      <a:pt x="242" y="21"/>
                    </a:lnTo>
                    <a:lnTo>
                      <a:pt x="237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960"/>
              <p:cNvSpPr>
                <a:spLocks/>
              </p:cNvSpPr>
              <p:nvPr/>
            </p:nvSpPr>
            <p:spPr bwMode="auto">
              <a:xfrm>
                <a:off x="576263" y="5416550"/>
                <a:ext cx="17463" cy="1714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22" y="10"/>
                  </a:cxn>
                  <a:cxn ang="0">
                    <a:pos x="22" y="206"/>
                  </a:cxn>
                  <a:cxn ang="0">
                    <a:pos x="20" y="212"/>
                  </a:cxn>
                  <a:cxn ang="0">
                    <a:pos x="17" y="215"/>
                  </a:cxn>
                  <a:cxn ang="0">
                    <a:pos x="14" y="217"/>
                  </a:cxn>
                  <a:cxn ang="0">
                    <a:pos x="8" y="217"/>
                  </a:cxn>
                  <a:cxn ang="0">
                    <a:pos x="4" y="215"/>
                  </a:cxn>
                  <a:cxn ang="0">
                    <a:pos x="2" y="212"/>
                  </a:cxn>
                  <a:cxn ang="0">
                    <a:pos x="0" y="20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4" y="1"/>
                  </a:cxn>
                  <a:cxn ang="0">
                    <a:pos x="8" y="0"/>
                  </a:cxn>
                </a:cxnLst>
                <a:rect l="0" t="0" r="r" b="b"/>
                <a:pathLst>
                  <a:path w="22" h="217">
                    <a:moveTo>
                      <a:pt x="8" y="0"/>
                    </a:moveTo>
                    <a:lnTo>
                      <a:pt x="14" y="0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2" y="206"/>
                    </a:lnTo>
                    <a:lnTo>
                      <a:pt x="20" y="212"/>
                    </a:lnTo>
                    <a:lnTo>
                      <a:pt x="17" y="215"/>
                    </a:lnTo>
                    <a:lnTo>
                      <a:pt x="14" y="217"/>
                    </a:lnTo>
                    <a:lnTo>
                      <a:pt x="8" y="217"/>
                    </a:lnTo>
                    <a:lnTo>
                      <a:pt x="4" y="215"/>
                    </a:lnTo>
                    <a:lnTo>
                      <a:pt x="2" y="212"/>
                    </a:lnTo>
                    <a:lnTo>
                      <a:pt x="0" y="20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961"/>
              <p:cNvSpPr>
                <a:spLocks/>
              </p:cNvSpPr>
              <p:nvPr/>
            </p:nvSpPr>
            <p:spPr bwMode="auto">
              <a:xfrm>
                <a:off x="527050" y="5416550"/>
                <a:ext cx="17463" cy="152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22" y="10"/>
                  </a:cxn>
                  <a:cxn ang="0">
                    <a:pos x="22" y="182"/>
                  </a:cxn>
                  <a:cxn ang="0">
                    <a:pos x="20" y="188"/>
                  </a:cxn>
                  <a:cxn ang="0">
                    <a:pos x="18" y="191"/>
                  </a:cxn>
                  <a:cxn ang="0">
                    <a:pos x="15" y="193"/>
                  </a:cxn>
                  <a:cxn ang="0">
                    <a:pos x="8" y="193"/>
                  </a:cxn>
                  <a:cxn ang="0">
                    <a:pos x="5" y="191"/>
                  </a:cxn>
                  <a:cxn ang="0">
                    <a:pos x="2" y="188"/>
                  </a:cxn>
                  <a:cxn ang="0">
                    <a:pos x="0" y="185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22" h="193">
                    <a:moveTo>
                      <a:pt x="8" y="0"/>
                    </a:moveTo>
                    <a:lnTo>
                      <a:pt x="15" y="0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2" y="182"/>
                    </a:lnTo>
                    <a:lnTo>
                      <a:pt x="20" y="188"/>
                    </a:lnTo>
                    <a:lnTo>
                      <a:pt x="18" y="191"/>
                    </a:lnTo>
                    <a:lnTo>
                      <a:pt x="15" y="193"/>
                    </a:lnTo>
                    <a:lnTo>
                      <a:pt x="8" y="193"/>
                    </a:lnTo>
                    <a:lnTo>
                      <a:pt x="5" y="191"/>
                    </a:lnTo>
                    <a:lnTo>
                      <a:pt x="2" y="188"/>
                    </a:lnTo>
                    <a:lnTo>
                      <a:pt x="0" y="18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962"/>
              <p:cNvSpPr>
                <a:spLocks/>
              </p:cNvSpPr>
              <p:nvPr/>
            </p:nvSpPr>
            <p:spPr bwMode="auto">
              <a:xfrm>
                <a:off x="476250" y="5416550"/>
                <a:ext cx="17463" cy="130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0" y="5"/>
                  </a:cxn>
                  <a:cxn ang="0">
                    <a:pos x="22" y="7"/>
                  </a:cxn>
                  <a:cxn ang="0">
                    <a:pos x="22" y="156"/>
                  </a:cxn>
                  <a:cxn ang="0">
                    <a:pos x="20" y="160"/>
                  </a:cxn>
                  <a:cxn ang="0">
                    <a:pos x="18" y="162"/>
                  </a:cxn>
                  <a:cxn ang="0">
                    <a:pos x="15" y="164"/>
                  </a:cxn>
                  <a:cxn ang="0">
                    <a:pos x="8" y="164"/>
                  </a:cxn>
                  <a:cxn ang="0">
                    <a:pos x="5" y="162"/>
                  </a:cxn>
                  <a:cxn ang="0">
                    <a:pos x="3" y="160"/>
                  </a:cxn>
                  <a:cxn ang="0">
                    <a:pos x="0" y="153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22" h="164">
                    <a:moveTo>
                      <a:pt x="8" y="0"/>
                    </a:moveTo>
                    <a:lnTo>
                      <a:pt x="15" y="0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2" y="156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5" y="164"/>
                    </a:lnTo>
                    <a:lnTo>
                      <a:pt x="8" y="164"/>
                    </a:lnTo>
                    <a:lnTo>
                      <a:pt x="5" y="162"/>
                    </a:lnTo>
                    <a:lnTo>
                      <a:pt x="3" y="160"/>
                    </a:lnTo>
                    <a:lnTo>
                      <a:pt x="0" y="15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963"/>
              <p:cNvSpPr>
                <a:spLocks/>
              </p:cNvSpPr>
              <p:nvPr/>
            </p:nvSpPr>
            <p:spPr bwMode="auto">
              <a:xfrm>
                <a:off x="427038" y="5416550"/>
                <a:ext cx="17463" cy="1079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20" y="5"/>
                  </a:cxn>
                  <a:cxn ang="0">
                    <a:pos x="22" y="7"/>
                  </a:cxn>
                  <a:cxn ang="0">
                    <a:pos x="22" y="130"/>
                  </a:cxn>
                  <a:cxn ang="0">
                    <a:pos x="20" y="133"/>
                  </a:cxn>
                  <a:cxn ang="0">
                    <a:pos x="17" y="136"/>
                  </a:cxn>
                  <a:cxn ang="0">
                    <a:pos x="11" y="138"/>
                  </a:cxn>
                  <a:cxn ang="0">
                    <a:pos x="6" y="137"/>
                  </a:cxn>
                  <a:cxn ang="0">
                    <a:pos x="3" y="134"/>
                  </a:cxn>
                  <a:cxn ang="0">
                    <a:pos x="1" y="131"/>
                  </a:cxn>
                  <a:cxn ang="0">
                    <a:pos x="0" y="127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2" h="138">
                    <a:moveTo>
                      <a:pt x="7" y="0"/>
                    </a:moveTo>
                    <a:lnTo>
                      <a:pt x="14" y="0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2" y="130"/>
                    </a:lnTo>
                    <a:lnTo>
                      <a:pt x="20" y="133"/>
                    </a:lnTo>
                    <a:lnTo>
                      <a:pt x="17" y="136"/>
                    </a:lnTo>
                    <a:lnTo>
                      <a:pt x="11" y="138"/>
                    </a:lnTo>
                    <a:lnTo>
                      <a:pt x="6" y="137"/>
                    </a:lnTo>
                    <a:lnTo>
                      <a:pt x="3" y="134"/>
                    </a:lnTo>
                    <a:lnTo>
                      <a:pt x="1" y="131"/>
                    </a:lnTo>
                    <a:lnTo>
                      <a:pt x="0" y="127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964"/>
              <p:cNvSpPr>
                <a:spLocks/>
              </p:cNvSpPr>
              <p:nvPr/>
            </p:nvSpPr>
            <p:spPr bwMode="auto">
              <a:xfrm>
                <a:off x="741363" y="5392738"/>
                <a:ext cx="7143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2" y="0"/>
                  </a:cxn>
                  <a:cxn ang="0">
                    <a:pos x="86" y="2"/>
                  </a:cxn>
                  <a:cxn ang="0">
                    <a:pos x="88" y="4"/>
                  </a:cxn>
                  <a:cxn ang="0">
                    <a:pos x="90" y="7"/>
                  </a:cxn>
                  <a:cxn ang="0">
                    <a:pos x="90" y="14"/>
                  </a:cxn>
                  <a:cxn ang="0">
                    <a:pos x="88" y="17"/>
                  </a:cxn>
                  <a:cxn ang="0">
                    <a:pos x="86" y="19"/>
                  </a:cxn>
                  <a:cxn ang="0">
                    <a:pos x="79" y="22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90" h="22">
                    <a:moveTo>
                      <a:pt x="7" y="0"/>
                    </a:moveTo>
                    <a:lnTo>
                      <a:pt x="82" y="0"/>
                    </a:lnTo>
                    <a:lnTo>
                      <a:pt x="86" y="2"/>
                    </a:lnTo>
                    <a:lnTo>
                      <a:pt x="88" y="4"/>
                    </a:lnTo>
                    <a:lnTo>
                      <a:pt x="90" y="7"/>
                    </a:lnTo>
                    <a:lnTo>
                      <a:pt x="90" y="14"/>
                    </a:lnTo>
                    <a:lnTo>
                      <a:pt x="88" y="17"/>
                    </a:lnTo>
                    <a:lnTo>
                      <a:pt x="86" y="19"/>
                    </a:lnTo>
                    <a:lnTo>
                      <a:pt x="79" y="22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965"/>
              <p:cNvSpPr>
                <a:spLocks/>
              </p:cNvSpPr>
              <p:nvPr/>
            </p:nvSpPr>
            <p:spPr bwMode="auto">
              <a:xfrm>
                <a:off x="708025" y="5530850"/>
                <a:ext cx="57150" cy="571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9" y="4"/>
                  </a:cxn>
                  <a:cxn ang="0">
                    <a:pos x="67" y="54"/>
                  </a:cxn>
                  <a:cxn ang="0">
                    <a:pos x="69" y="58"/>
                  </a:cxn>
                  <a:cxn ang="0">
                    <a:pos x="70" y="61"/>
                  </a:cxn>
                  <a:cxn ang="0">
                    <a:pos x="70" y="63"/>
                  </a:cxn>
                  <a:cxn ang="0">
                    <a:pos x="69" y="66"/>
                  </a:cxn>
                  <a:cxn ang="0">
                    <a:pos x="67" y="70"/>
                  </a:cxn>
                  <a:cxn ang="0">
                    <a:pos x="65" y="72"/>
                  </a:cxn>
                  <a:cxn ang="0">
                    <a:pos x="63" y="73"/>
                  </a:cxn>
                  <a:cxn ang="0">
                    <a:pos x="57" y="73"/>
                  </a:cxn>
                  <a:cxn ang="0">
                    <a:pos x="54" y="72"/>
                  </a:cxn>
                  <a:cxn ang="0">
                    <a:pos x="52" y="70"/>
                  </a:cxn>
                  <a:cxn ang="0">
                    <a:pos x="3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0" y="0"/>
                  </a:cxn>
                </a:cxnLst>
                <a:rect l="0" t="0" r="r" b="b"/>
                <a:pathLst>
                  <a:path w="70" h="73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67" y="54"/>
                    </a:lnTo>
                    <a:lnTo>
                      <a:pt x="69" y="58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69" y="66"/>
                    </a:lnTo>
                    <a:lnTo>
                      <a:pt x="67" y="70"/>
                    </a:lnTo>
                    <a:lnTo>
                      <a:pt x="65" y="72"/>
                    </a:lnTo>
                    <a:lnTo>
                      <a:pt x="63" y="73"/>
                    </a:lnTo>
                    <a:lnTo>
                      <a:pt x="57" y="73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966"/>
              <p:cNvSpPr>
                <a:spLocks/>
              </p:cNvSpPr>
              <p:nvPr/>
            </p:nvSpPr>
            <p:spPr bwMode="auto">
              <a:xfrm>
                <a:off x="711200" y="5213350"/>
                <a:ext cx="55563" cy="5873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4" y="1"/>
                  </a:cxn>
                  <a:cxn ang="0">
                    <a:pos x="67" y="3"/>
                  </a:cxn>
                  <a:cxn ang="0">
                    <a:pos x="69" y="7"/>
                  </a:cxn>
                  <a:cxn ang="0">
                    <a:pos x="71" y="10"/>
                  </a:cxn>
                  <a:cxn ang="0">
                    <a:pos x="71" y="12"/>
                  </a:cxn>
                  <a:cxn ang="0">
                    <a:pos x="69" y="16"/>
                  </a:cxn>
                  <a:cxn ang="0">
                    <a:pos x="67" y="19"/>
                  </a:cxn>
                  <a:cxn ang="0">
                    <a:pos x="19" y="70"/>
                  </a:cxn>
                  <a:cxn ang="0">
                    <a:pos x="17" y="73"/>
                  </a:cxn>
                  <a:cxn ang="0">
                    <a:pos x="13" y="74"/>
                  </a:cxn>
                  <a:cxn ang="0">
                    <a:pos x="8" y="74"/>
                  </a:cxn>
                  <a:cxn ang="0">
                    <a:pos x="6" y="73"/>
                  </a:cxn>
                  <a:cxn ang="0">
                    <a:pos x="3" y="70"/>
                  </a:cxn>
                  <a:cxn ang="0">
                    <a:pos x="1" y="67"/>
                  </a:cxn>
                  <a:cxn ang="0">
                    <a:pos x="0" y="64"/>
                  </a:cxn>
                  <a:cxn ang="0">
                    <a:pos x="0" y="62"/>
                  </a:cxn>
                  <a:cxn ang="0">
                    <a:pos x="1" y="58"/>
                  </a:cxn>
                  <a:cxn ang="0">
                    <a:pos x="3" y="55"/>
                  </a:cxn>
                  <a:cxn ang="0">
                    <a:pos x="52" y="5"/>
                  </a:cxn>
                  <a:cxn ang="0">
                    <a:pos x="55" y="2"/>
                  </a:cxn>
                  <a:cxn ang="0">
                    <a:pos x="58" y="1"/>
                  </a:cxn>
                  <a:cxn ang="0">
                    <a:pos x="61" y="0"/>
                  </a:cxn>
                </a:cxnLst>
                <a:rect l="0" t="0" r="r" b="b"/>
                <a:pathLst>
                  <a:path w="71" h="74">
                    <a:moveTo>
                      <a:pt x="61" y="0"/>
                    </a:moveTo>
                    <a:lnTo>
                      <a:pt x="64" y="1"/>
                    </a:lnTo>
                    <a:lnTo>
                      <a:pt x="67" y="3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1" y="12"/>
                    </a:lnTo>
                    <a:lnTo>
                      <a:pt x="69" y="16"/>
                    </a:lnTo>
                    <a:lnTo>
                      <a:pt x="67" y="19"/>
                    </a:lnTo>
                    <a:lnTo>
                      <a:pt x="19" y="70"/>
                    </a:lnTo>
                    <a:lnTo>
                      <a:pt x="17" y="73"/>
                    </a:lnTo>
                    <a:lnTo>
                      <a:pt x="13" y="74"/>
                    </a:lnTo>
                    <a:lnTo>
                      <a:pt x="8" y="74"/>
                    </a:lnTo>
                    <a:lnTo>
                      <a:pt x="6" y="73"/>
                    </a:lnTo>
                    <a:lnTo>
                      <a:pt x="3" y="70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3" y="55"/>
                    </a:lnTo>
                    <a:lnTo>
                      <a:pt x="52" y="5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Группа 77"/>
            <p:cNvGrpSpPr/>
            <p:nvPr/>
          </p:nvGrpSpPr>
          <p:grpSpPr>
            <a:xfrm>
              <a:off x="8278505" y="2593590"/>
              <a:ext cx="290513" cy="311945"/>
              <a:chOff x="609600" y="4137025"/>
              <a:chExt cx="387350" cy="415926"/>
            </a:xfrm>
            <a:solidFill>
              <a:schemeClr val="bg1">
                <a:lumMod val="50000"/>
              </a:schemeClr>
            </a:solidFill>
          </p:grpSpPr>
          <p:sp>
            <p:nvSpPr>
              <p:cNvPr id="79" name="Freeform 795"/>
              <p:cNvSpPr>
                <a:spLocks/>
              </p:cNvSpPr>
              <p:nvPr/>
            </p:nvSpPr>
            <p:spPr bwMode="auto">
              <a:xfrm>
                <a:off x="609600" y="4165600"/>
                <a:ext cx="246063" cy="2286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1" y="4"/>
                  </a:cxn>
                  <a:cxn ang="0">
                    <a:pos x="64" y="9"/>
                  </a:cxn>
                  <a:cxn ang="0">
                    <a:pos x="62" y="19"/>
                  </a:cxn>
                  <a:cxn ang="0">
                    <a:pos x="33" y="66"/>
                  </a:cxn>
                  <a:cxn ang="0">
                    <a:pos x="23" y="121"/>
                  </a:cxn>
                  <a:cxn ang="0">
                    <a:pos x="33" y="178"/>
                  </a:cxn>
                  <a:cxn ang="0">
                    <a:pos x="62" y="223"/>
                  </a:cxn>
                  <a:cxn ang="0">
                    <a:pos x="104" y="256"/>
                  </a:cxn>
                  <a:cxn ang="0">
                    <a:pos x="156" y="266"/>
                  </a:cxn>
                  <a:cxn ang="0">
                    <a:pos x="206" y="256"/>
                  </a:cxn>
                  <a:cxn ang="0">
                    <a:pos x="247" y="223"/>
                  </a:cxn>
                  <a:cxn ang="0">
                    <a:pos x="277" y="178"/>
                  </a:cxn>
                  <a:cxn ang="0">
                    <a:pos x="287" y="121"/>
                  </a:cxn>
                  <a:cxn ang="0">
                    <a:pos x="277" y="66"/>
                  </a:cxn>
                  <a:cxn ang="0">
                    <a:pos x="247" y="19"/>
                  </a:cxn>
                  <a:cxn ang="0">
                    <a:pos x="245" y="9"/>
                  </a:cxn>
                  <a:cxn ang="0">
                    <a:pos x="249" y="4"/>
                  </a:cxn>
                  <a:cxn ang="0">
                    <a:pos x="254" y="0"/>
                  </a:cxn>
                  <a:cxn ang="0">
                    <a:pos x="261" y="2"/>
                  </a:cxn>
                  <a:cxn ang="0">
                    <a:pos x="283" y="30"/>
                  </a:cxn>
                  <a:cxn ang="0">
                    <a:pos x="306" y="88"/>
                  </a:cxn>
                  <a:cxn ang="0">
                    <a:pos x="306" y="154"/>
                  </a:cxn>
                  <a:cxn ang="0">
                    <a:pos x="283" y="213"/>
                  </a:cxn>
                  <a:cxn ang="0">
                    <a:pos x="240" y="261"/>
                  </a:cxn>
                  <a:cxn ang="0">
                    <a:pos x="187" y="285"/>
                  </a:cxn>
                  <a:cxn ang="0">
                    <a:pos x="125" y="285"/>
                  </a:cxn>
                  <a:cxn ang="0">
                    <a:pos x="69" y="261"/>
                  </a:cxn>
                  <a:cxn ang="0">
                    <a:pos x="26" y="213"/>
                  </a:cxn>
                  <a:cxn ang="0">
                    <a:pos x="4" y="154"/>
                  </a:cxn>
                  <a:cxn ang="0">
                    <a:pos x="4" y="88"/>
                  </a:cxn>
                  <a:cxn ang="0">
                    <a:pos x="26" y="30"/>
                  </a:cxn>
                  <a:cxn ang="0">
                    <a:pos x="49" y="2"/>
                  </a:cxn>
                </a:cxnLst>
                <a:rect l="0" t="0" r="r" b="b"/>
                <a:pathLst>
                  <a:path w="309" h="289">
                    <a:moveTo>
                      <a:pt x="50" y="0"/>
                    </a:moveTo>
                    <a:lnTo>
                      <a:pt x="56" y="0"/>
                    </a:lnTo>
                    <a:lnTo>
                      <a:pt x="57" y="2"/>
                    </a:lnTo>
                    <a:lnTo>
                      <a:pt x="61" y="4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4" y="16"/>
                    </a:lnTo>
                    <a:lnTo>
                      <a:pt x="62" y="19"/>
                    </a:lnTo>
                    <a:lnTo>
                      <a:pt x="45" y="42"/>
                    </a:lnTo>
                    <a:lnTo>
                      <a:pt x="33" y="66"/>
                    </a:lnTo>
                    <a:lnTo>
                      <a:pt x="24" y="94"/>
                    </a:lnTo>
                    <a:lnTo>
                      <a:pt x="23" y="121"/>
                    </a:lnTo>
                    <a:lnTo>
                      <a:pt x="24" y="151"/>
                    </a:lnTo>
                    <a:lnTo>
                      <a:pt x="33" y="178"/>
                    </a:lnTo>
                    <a:lnTo>
                      <a:pt x="45" y="202"/>
                    </a:lnTo>
                    <a:lnTo>
                      <a:pt x="62" y="223"/>
                    </a:lnTo>
                    <a:lnTo>
                      <a:pt x="81" y="242"/>
                    </a:lnTo>
                    <a:lnTo>
                      <a:pt x="104" y="256"/>
                    </a:lnTo>
                    <a:lnTo>
                      <a:pt x="130" y="263"/>
                    </a:lnTo>
                    <a:lnTo>
                      <a:pt x="156" y="266"/>
                    </a:lnTo>
                    <a:lnTo>
                      <a:pt x="182" y="263"/>
                    </a:lnTo>
                    <a:lnTo>
                      <a:pt x="206" y="256"/>
                    </a:lnTo>
                    <a:lnTo>
                      <a:pt x="228" y="242"/>
                    </a:lnTo>
                    <a:lnTo>
                      <a:pt x="247" y="223"/>
                    </a:lnTo>
                    <a:lnTo>
                      <a:pt x="264" y="202"/>
                    </a:lnTo>
                    <a:lnTo>
                      <a:pt x="277" y="178"/>
                    </a:lnTo>
                    <a:lnTo>
                      <a:pt x="285" y="151"/>
                    </a:lnTo>
                    <a:lnTo>
                      <a:pt x="287" y="121"/>
                    </a:lnTo>
                    <a:lnTo>
                      <a:pt x="285" y="94"/>
                    </a:lnTo>
                    <a:lnTo>
                      <a:pt x="277" y="66"/>
                    </a:lnTo>
                    <a:lnTo>
                      <a:pt x="264" y="42"/>
                    </a:lnTo>
                    <a:lnTo>
                      <a:pt x="247" y="19"/>
                    </a:lnTo>
                    <a:lnTo>
                      <a:pt x="245" y="16"/>
                    </a:lnTo>
                    <a:lnTo>
                      <a:pt x="245" y="9"/>
                    </a:lnTo>
                    <a:lnTo>
                      <a:pt x="247" y="7"/>
                    </a:lnTo>
                    <a:lnTo>
                      <a:pt x="249" y="4"/>
                    </a:lnTo>
                    <a:lnTo>
                      <a:pt x="252" y="2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1" y="2"/>
                    </a:lnTo>
                    <a:lnTo>
                      <a:pt x="264" y="4"/>
                    </a:lnTo>
                    <a:lnTo>
                      <a:pt x="283" y="30"/>
                    </a:lnTo>
                    <a:lnTo>
                      <a:pt x="297" y="57"/>
                    </a:lnTo>
                    <a:lnTo>
                      <a:pt x="306" y="88"/>
                    </a:lnTo>
                    <a:lnTo>
                      <a:pt x="309" y="121"/>
                    </a:lnTo>
                    <a:lnTo>
                      <a:pt x="306" y="154"/>
                    </a:lnTo>
                    <a:lnTo>
                      <a:pt x="297" y="185"/>
                    </a:lnTo>
                    <a:lnTo>
                      <a:pt x="283" y="213"/>
                    </a:lnTo>
                    <a:lnTo>
                      <a:pt x="264" y="239"/>
                    </a:lnTo>
                    <a:lnTo>
                      <a:pt x="240" y="261"/>
                    </a:lnTo>
                    <a:lnTo>
                      <a:pt x="214" y="277"/>
                    </a:lnTo>
                    <a:lnTo>
                      <a:pt x="187" y="285"/>
                    </a:lnTo>
                    <a:lnTo>
                      <a:pt x="156" y="289"/>
                    </a:lnTo>
                    <a:lnTo>
                      <a:pt x="125" y="285"/>
                    </a:lnTo>
                    <a:lnTo>
                      <a:pt x="95" y="277"/>
                    </a:lnTo>
                    <a:lnTo>
                      <a:pt x="69" y="261"/>
                    </a:lnTo>
                    <a:lnTo>
                      <a:pt x="45" y="239"/>
                    </a:lnTo>
                    <a:lnTo>
                      <a:pt x="26" y="213"/>
                    </a:lnTo>
                    <a:lnTo>
                      <a:pt x="12" y="185"/>
                    </a:lnTo>
                    <a:lnTo>
                      <a:pt x="4" y="154"/>
                    </a:lnTo>
                    <a:lnTo>
                      <a:pt x="0" y="121"/>
                    </a:lnTo>
                    <a:lnTo>
                      <a:pt x="4" y="88"/>
                    </a:lnTo>
                    <a:lnTo>
                      <a:pt x="12" y="57"/>
                    </a:lnTo>
                    <a:lnTo>
                      <a:pt x="26" y="30"/>
                    </a:lnTo>
                    <a:lnTo>
                      <a:pt x="45" y="4"/>
                    </a:lnTo>
                    <a:lnTo>
                      <a:pt x="49" y="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6"/>
              <p:cNvSpPr>
                <a:spLocks/>
              </p:cNvSpPr>
              <p:nvPr/>
            </p:nvSpPr>
            <p:spPr bwMode="auto">
              <a:xfrm>
                <a:off x="722313" y="4376738"/>
                <a:ext cx="223838" cy="1762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4"/>
                  </a:cxn>
                  <a:cxn ang="0">
                    <a:pos x="22" y="11"/>
                  </a:cxn>
                  <a:cxn ang="0">
                    <a:pos x="22" y="88"/>
                  </a:cxn>
                  <a:cxn ang="0">
                    <a:pos x="27" y="118"/>
                  </a:cxn>
                  <a:cxn ang="0">
                    <a:pos x="40" y="143"/>
                  </a:cxn>
                  <a:cxn ang="0">
                    <a:pos x="59" y="166"/>
                  </a:cxn>
                  <a:cxn ang="0">
                    <a:pos x="83" y="183"/>
                  </a:cxn>
                  <a:cxn ang="0">
                    <a:pos x="110" y="195"/>
                  </a:cxn>
                  <a:cxn ang="0">
                    <a:pos x="141" y="199"/>
                  </a:cxn>
                  <a:cxn ang="0">
                    <a:pos x="172" y="195"/>
                  </a:cxn>
                  <a:cxn ang="0">
                    <a:pos x="202" y="183"/>
                  </a:cxn>
                  <a:cxn ang="0">
                    <a:pos x="224" y="168"/>
                  </a:cxn>
                  <a:cxn ang="0">
                    <a:pos x="243" y="145"/>
                  </a:cxn>
                  <a:cxn ang="0">
                    <a:pos x="255" y="119"/>
                  </a:cxn>
                  <a:cxn ang="0">
                    <a:pos x="259" y="92"/>
                  </a:cxn>
                  <a:cxn ang="0">
                    <a:pos x="261" y="87"/>
                  </a:cxn>
                  <a:cxn ang="0">
                    <a:pos x="262" y="83"/>
                  </a:cxn>
                  <a:cxn ang="0">
                    <a:pos x="266" y="81"/>
                  </a:cxn>
                  <a:cxn ang="0">
                    <a:pos x="271" y="80"/>
                  </a:cxn>
                  <a:cxn ang="0">
                    <a:pos x="276" y="81"/>
                  </a:cxn>
                  <a:cxn ang="0">
                    <a:pos x="280" y="83"/>
                  </a:cxn>
                  <a:cxn ang="0">
                    <a:pos x="281" y="87"/>
                  </a:cxn>
                  <a:cxn ang="0">
                    <a:pos x="283" y="92"/>
                  </a:cxn>
                  <a:cxn ang="0">
                    <a:pos x="278" y="126"/>
                  </a:cxn>
                  <a:cxn ang="0">
                    <a:pos x="264" y="157"/>
                  </a:cxn>
                  <a:cxn ang="0">
                    <a:pos x="242" y="185"/>
                  </a:cxn>
                  <a:cxn ang="0">
                    <a:pos x="212" y="206"/>
                  </a:cxn>
                  <a:cxn ang="0">
                    <a:pos x="179" y="218"/>
                  </a:cxn>
                  <a:cxn ang="0">
                    <a:pos x="141" y="223"/>
                  </a:cxn>
                  <a:cxn ang="0">
                    <a:pos x="103" y="218"/>
                  </a:cxn>
                  <a:cxn ang="0">
                    <a:pos x="71" y="204"/>
                  </a:cxn>
                  <a:cxn ang="0">
                    <a:pos x="41" y="183"/>
                  </a:cxn>
                  <a:cxn ang="0">
                    <a:pos x="19" y="156"/>
                  </a:cxn>
                  <a:cxn ang="0">
                    <a:pos x="5" y="123"/>
                  </a:cxn>
                  <a:cxn ang="0">
                    <a:pos x="0" y="88"/>
                  </a:cxn>
                  <a:cxn ang="0">
                    <a:pos x="0" y="11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2" y="0"/>
                  </a:cxn>
                </a:cxnLst>
                <a:rect l="0" t="0" r="r" b="b"/>
                <a:pathLst>
                  <a:path w="283" h="223">
                    <a:moveTo>
                      <a:pt x="12" y="0"/>
                    </a:moveTo>
                    <a:lnTo>
                      <a:pt x="19" y="4"/>
                    </a:lnTo>
                    <a:lnTo>
                      <a:pt x="22" y="11"/>
                    </a:lnTo>
                    <a:lnTo>
                      <a:pt x="22" y="88"/>
                    </a:lnTo>
                    <a:lnTo>
                      <a:pt x="27" y="118"/>
                    </a:lnTo>
                    <a:lnTo>
                      <a:pt x="40" y="143"/>
                    </a:lnTo>
                    <a:lnTo>
                      <a:pt x="59" y="166"/>
                    </a:lnTo>
                    <a:lnTo>
                      <a:pt x="83" y="183"/>
                    </a:lnTo>
                    <a:lnTo>
                      <a:pt x="110" y="195"/>
                    </a:lnTo>
                    <a:lnTo>
                      <a:pt x="141" y="199"/>
                    </a:lnTo>
                    <a:lnTo>
                      <a:pt x="172" y="195"/>
                    </a:lnTo>
                    <a:lnTo>
                      <a:pt x="202" y="183"/>
                    </a:lnTo>
                    <a:lnTo>
                      <a:pt x="224" y="168"/>
                    </a:lnTo>
                    <a:lnTo>
                      <a:pt x="243" y="145"/>
                    </a:lnTo>
                    <a:lnTo>
                      <a:pt x="255" y="119"/>
                    </a:lnTo>
                    <a:lnTo>
                      <a:pt x="259" y="92"/>
                    </a:lnTo>
                    <a:lnTo>
                      <a:pt x="261" y="87"/>
                    </a:lnTo>
                    <a:lnTo>
                      <a:pt x="262" y="83"/>
                    </a:lnTo>
                    <a:lnTo>
                      <a:pt x="266" y="81"/>
                    </a:lnTo>
                    <a:lnTo>
                      <a:pt x="271" y="80"/>
                    </a:lnTo>
                    <a:lnTo>
                      <a:pt x="276" y="81"/>
                    </a:lnTo>
                    <a:lnTo>
                      <a:pt x="280" y="83"/>
                    </a:lnTo>
                    <a:lnTo>
                      <a:pt x="281" y="87"/>
                    </a:lnTo>
                    <a:lnTo>
                      <a:pt x="283" y="92"/>
                    </a:lnTo>
                    <a:lnTo>
                      <a:pt x="278" y="126"/>
                    </a:lnTo>
                    <a:lnTo>
                      <a:pt x="264" y="157"/>
                    </a:lnTo>
                    <a:lnTo>
                      <a:pt x="242" y="185"/>
                    </a:lnTo>
                    <a:lnTo>
                      <a:pt x="212" y="206"/>
                    </a:lnTo>
                    <a:lnTo>
                      <a:pt x="179" y="218"/>
                    </a:lnTo>
                    <a:lnTo>
                      <a:pt x="141" y="223"/>
                    </a:lnTo>
                    <a:lnTo>
                      <a:pt x="103" y="218"/>
                    </a:lnTo>
                    <a:lnTo>
                      <a:pt x="71" y="204"/>
                    </a:lnTo>
                    <a:lnTo>
                      <a:pt x="41" y="183"/>
                    </a:lnTo>
                    <a:lnTo>
                      <a:pt x="19" y="156"/>
                    </a:lnTo>
                    <a:lnTo>
                      <a:pt x="5" y="123"/>
                    </a:lnTo>
                    <a:lnTo>
                      <a:pt x="0" y="88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97"/>
              <p:cNvSpPr>
                <a:spLocks noEditPoints="1"/>
              </p:cNvSpPr>
              <p:nvPr/>
            </p:nvSpPr>
            <p:spPr bwMode="auto">
              <a:xfrm>
                <a:off x="879475" y="4333875"/>
                <a:ext cx="117475" cy="114300"/>
              </a:xfrm>
              <a:custGeom>
                <a:avLst/>
                <a:gdLst/>
                <a:ahLst/>
                <a:cxnLst>
                  <a:cxn ang="0">
                    <a:pos x="75" y="22"/>
                  </a:cxn>
                  <a:cxn ang="0">
                    <a:pos x="56" y="26"/>
                  </a:cxn>
                  <a:cxn ang="0">
                    <a:pos x="38" y="38"/>
                  </a:cxn>
                  <a:cxn ang="0">
                    <a:pos x="28" y="53"/>
                  </a:cxn>
                  <a:cxn ang="0">
                    <a:pos x="25" y="72"/>
                  </a:cxn>
                  <a:cxn ang="0">
                    <a:pos x="28" y="91"/>
                  </a:cxn>
                  <a:cxn ang="0">
                    <a:pos x="38" y="108"/>
                  </a:cxn>
                  <a:cxn ang="0">
                    <a:pos x="56" y="119"/>
                  </a:cxn>
                  <a:cxn ang="0">
                    <a:pos x="75" y="122"/>
                  </a:cxn>
                  <a:cxn ang="0">
                    <a:pos x="94" y="119"/>
                  </a:cxn>
                  <a:cxn ang="0">
                    <a:pos x="109" y="108"/>
                  </a:cxn>
                  <a:cxn ang="0">
                    <a:pos x="121" y="91"/>
                  </a:cxn>
                  <a:cxn ang="0">
                    <a:pos x="125" y="72"/>
                  </a:cxn>
                  <a:cxn ang="0">
                    <a:pos x="121" y="53"/>
                  </a:cxn>
                  <a:cxn ang="0">
                    <a:pos x="109" y="38"/>
                  </a:cxn>
                  <a:cxn ang="0">
                    <a:pos x="94" y="26"/>
                  </a:cxn>
                  <a:cxn ang="0">
                    <a:pos x="75" y="22"/>
                  </a:cxn>
                  <a:cxn ang="0">
                    <a:pos x="75" y="0"/>
                  </a:cxn>
                  <a:cxn ang="0">
                    <a:pos x="97" y="3"/>
                  </a:cxn>
                  <a:cxn ang="0">
                    <a:pos x="118" y="13"/>
                  </a:cxn>
                  <a:cxn ang="0">
                    <a:pos x="133" y="29"/>
                  </a:cxn>
                  <a:cxn ang="0">
                    <a:pos x="144" y="50"/>
                  </a:cxn>
                  <a:cxn ang="0">
                    <a:pos x="147" y="72"/>
                  </a:cxn>
                  <a:cxn ang="0">
                    <a:pos x="144" y="95"/>
                  </a:cxn>
                  <a:cxn ang="0">
                    <a:pos x="133" y="115"/>
                  </a:cxn>
                  <a:cxn ang="0">
                    <a:pos x="118" y="131"/>
                  </a:cxn>
                  <a:cxn ang="0">
                    <a:pos x="97" y="141"/>
                  </a:cxn>
                  <a:cxn ang="0">
                    <a:pos x="75" y="145"/>
                  </a:cxn>
                  <a:cxn ang="0">
                    <a:pos x="50" y="141"/>
                  </a:cxn>
                  <a:cxn ang="0">
                    <a:pos x="30" y="131"/>
                  </a:cxn>
                  <a:cxn ang="0">
                    <a:pos x="14" y="115"/>
                  </a:cxn>
                  <a:cxn ang="0">
                    <a:pos x="4" y="95"/>
                  </a:cxn>
                  <a:cxn ang="0">
                    <a:pos x="0" y="72"/>
                  </a:cxn>
                  <a:cxn ang="0">
                    <a:pos x="4" y="50"/>
                  </a:cxn>
                  <a:cxn ang="0">
                    <a:pos x="14" y="29"/>
                  </a:cxn>
                  <a:cxn ang="0">
                    <a:pos x="30" y="13"/>
                  </a:cxn>
                  <a:cxn ang="0">
                    <a:pos x="50" y="3"/>
                  </a:cxn>
                  <a:cxn ang="0">
                    <a:pos x="75" y="0"/>
                  </a:cxn>
                </a:cxnLst>
                <a:rect l="0" t="0" r="r" b="b"/>
                <a:pathLst>
                  <a:path w="147" h="145">
                    <a:moveTo>
                      <a:pt x="75" y="22"/>
                    </a:moveTo>
                    <a:lnTo>
                      <a:pt x="56" y="26"/>
                    </a:lnTo>
                    <a:lnTo>
                      <a:pt x="38" y="38"/>
                    </a:lnTo>
                    <a:lnTo>
                      <a:pt x="28" y="53"/>
                    </a:lnTo>
                    <a:lnTo>
                      <a:pt x="25" y="72"/>
                    </a:lnTo>
                    <a:lnTo>
                      <a:pt x="28" y="91"/>
                    </a:lnTo>
                    <a:lnTo>
                      <a:pt x="38" y="108"/>
                    </a:lnTo>
                    <a:lnTo>
                      <a:pt x="56" y="119"/>
                    </a:lnTo>
                    <a:lnTo>
                      <a:pt x="75" y="122"/>
                    </a:lnTo>
                    <a:lnTo>
                      <a:pt x="94" y="119"/>
                    </a:lnTo>
                    <a:lnTo>
                      <a:pt x="109" y="108"/>
                    </a:lnTo>
                    <a:lnTo>
                      <a:pt x="121" y="91"/>
                    </a:lnTo>
                    <a:lnTo>
                      <a:pt x="125" y="72"/>
                    </a:lnTo>
                    <a:lnTo>
                      <a:pt x="121" y="53"/>
                    </a:lnTo>
                    <a:lnTo>
                      <a:pt x="109" y="38"/>
                    </a:lnTo>
                    <a:lnTo>
                      <a:pt x="94" y="26"/>
                    </a:lnTo>
                    <a:lnTo>
                      <a:pt x="75" y="22"/>
                    </a:lnTo>
                    <a:close/>
                    <a:moveTo>
                      <a:pt x="75" y="0"/>
                    </a:moveTo>
                    <a:lnTo>
                      <a:pt x="97" y="3"/>
                    </a:lnTo>
                    <a:lnTo>
                      <a:pt x="118" y="13"/>
                    </a:lnTo>
                    <a:lnTo>
                      <a:pt x="133" y="29"/>
                    </a:lnTo>
                    <a:lnTo>
                      <a:pt x="144" y="50"/>
                    </a:lnTo>
                    <a:lnTo>
                      <a:pt x="147" y="72"/>
                    </a:lnTo>
                    <a:lnTo>
                      <a:pt x="144" y="95"/>
                    </a:lnTo>
                    <a:lnTo>
                      <a:pt x="133" y="115"/>
                    </a:lnTo>
                    <a:lnTo>
                      <a:pt x="118" y="131"/>
                    </a:lnTo>
                    <a:lnTo>
                      <a:pt x="97" y="141"/>
                    </a:lnTo>
                    <a:lnTo>
                      <a:pt x="75" y="145"/>
                    </a:lnTo>
                    <a:lnTo>
                      <a:pt x="50" y="141"/>
                    </a:lnTo>
                    <a:lnTo>
                      <a:pt x="30" y="131"/>
                    </a:lnTo>
                    <a:lnTo>
                      <a:pt x="14" y="115"/>
                    </a:lnTo>
                    <a:lnTo>
                      <a:pt x="4" y="95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29"/>
                    </a:lnTo>
                    <a:lnTo>
                      <a:pt x="30" y="13"/>
                    </a:lnTo>
                    <a:lnTo>
                      <a:pt x="50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98"/>
              <p:cNvSpPr>
                <a:spLocks/>
              </p:cNvSpPr>
              <p:nvPr/>
            </p:nvSpPr>
            <p:spPr bwMode="auto">
              <a:xfrm>
                <a:off x="649288" y="4146550"/>
                <a:ext cx="26988" cy="238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0"/>
                  </a:cxn>
                  <a:cxn ang="0">
                    <a:pos x="25" y="2"/>
                  </a:cxn>
                  <a:cxn ang="0">
                    <a:pos x="31" y="9"/>
                  </a:cxn>
                  <a:cxn ang="0">
                    <a:pos x="33" y="16"/>
                  </a:cxn>
                  <a:cxn ang="0">
                    <a:pos x="31" y="23"/>
                  </a:cxn>
                  <a:cxn ang="0">
                    <a:pos x="25" y="29"/>
                  </a:cxn>
                  <a:cxn ang="0">
                    <a:pos x="18" y="31"/>
                  </a:cxn>
                  <a:cxn ang="0">
                    <a:pos x="12" y="31"/>
                  </a:cxn>
                  <a:cxn ang="0">
                    <a:pos x="7" y="28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7" y="4"/>
                  </a:cxn>
                  <a:cxn ang="0">
                    <a:pos x="12" y="0"/>
                  </a:cxn>
                </a:cxnLst>
                <a:rect l="0" t="0" r="r" b="b"/>
                <a:pathLst>
                  <a:path w="33" h="31">
                    <a:moveTo>
                      <a:pt x="12" y="0"/>
                    </a:moveTo>
                    <a:lnTo>
                      <a:pt x="18" y="0"/>
                    </a:lnTo>
                    <a:lnTo>
                      <a:pt x="25" y="2"/>
                    </a:lnTo>
                    <a:lnTo>
                      <a:pt x="31" y="9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5" y="29"/>
                    </a:lnTo>
                    <a:lnTo>
                      <a:pt x="18" y="31"/>
                    </a:lnTo>
                    <a:lnTo>
                      <a:pt x="12" y="31"/>
                    </a:lnTo>
                    <a:lnTo>
                      <a:pt x="7" y="28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7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99"/>
              <p:cNvSpPr>
                <a:spLocks noEditPoints="1"/>
              </p:cNvSpPr>
              <p:nvPr/>
            </p:nvSpPr>
            <p:spPr bwMode="auto">
              <a:xfrm>
                <a:off x="641350" y="4137025"/>
                <a:ext cx="42863" cy="42863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2" y="26"/>
                  </a:cxn>
                  <a:cxn ang="0">
                    <a:pos x="22" y="31"/>
                  </a:cxn>
                  <a:cxn ang="0">
                    <a:pos x="24" y="33"/>
                  </a:cxn>
                  <a:cxn ang="0">
                    <a:pos x="29" y="33"/>
                  </a:cxn>
                  <a:cxn ang="0">
                    <a:pos x="31" y="31"/>
                  </a:cxn>
                  <a:cxn ang="0">
                    <a:pos x="31" y="28"/>
                  </a:cxn>
                  <a:cxn ang="0">
                    <a:pos x="28" y="24"/>
                  </a:cxn>
                  <a:cxn ang="0">
                    <a:pos x="24" y="24"/>
                  </a:cxn>
                  <a:cxn ang="0">
                    <a:pos x="28" y="0"/>
                  </a:cxn>
                  <a:cxn ang="0">
                    <a:pos x="40" y="4"/>
                  </a:cxn>
                  <a:cxn ang="0">
                    <a:pos x="50" y="14"/>
                  </a:cxn>
                  <a:cxn ang="0">
                    <a:pos x="53" y="28"/>
                  </a:cxn>
                  <a:cxn ang="0">
                    <a:pos x="50" y="41"/>
                  </a:cxn>
                  <a:cxn ang="0">
                    <a:pos x="40" y="52"/>
                  </a:cxn>
                  <a:cxn ang="0">
                    <a:pos x="28" y="55"/>
                  </a:cxn>
                  <a:cxn ang="0">
                    <a:pos x="14" y="52"/>
                  </a:cxn>
                  <a:cxn ang="0">
                    <a:pos x="3" y="41"/>
                  </a:cxn>
                  <a:cxn ang="0">
                    <a:pos x="0" y="28"/>
                  </a:cxn>
                  <a:cxn ang="0">
                    <a:pos x="3" y="14"/>
                  </a:cxn>
                  <a:cxn ang="0">
                    <a:pos x="14" y="4"/>
                  </a:cxn>
                  <a:cxn ang="0">
                    <a:pos x="28" y="0"/>
                  </a:cxn>
                </a:cxnLst>
                <a:rect l="0" t="0" r="r" b="b"/>
                <a:pathLst>
                  <a:path w="53" h="55">
                    <a:moveTo>
                      <a:pt x="24" y="24"/>
                    </a:moveTo>
                    <a:lnTo>
                      <a:pt x="22" y="26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9" y="33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28" y="24"/>
                    </a:lnTo>
                    <a:lnTo>
                      <a:pt x="24" y="24"/>
                    </a:lnTo>
                    <a:close/>
                    <a:moveTo>
                      <a:pt x="28" y="0"/>
                    </a:moveTo>
                    <a:lnTo>
                      <a:pt x="40" y="4"/>
                    </a:lnTo>
                    <a:lnTo>
                      <a:pt x="50" y="14"/>
                    </a:lnTo>
                    <a:lnTo>
                      <a:pt x="53" y="28"/>
                    </a:lnTo>
                    <a:lnTo>
                      <a:pt x="50" y="41"/>
                    </a:lnTo>
                    <a:lnTo>
                      <a:pt x="40" y="52"/>
                    </a:lnTo>
                    <a:lnTo>
                      <a:pt x="28" y="55"/>
                    </a:lnTo>
                    <a:lnTo>
                      <a:pt x="14" y="52"/>
                    </a:lnTo>
                    <a:lnTo>
                      <a:pt x="3" y="41"/>
                    </a:lnTo>
                    <a:lnTo>
                      <a:pt x="0" y="28"/>
                    </a:lnTo>
                    <a:lnTo>
                      <a:pt x="3" y="14"/>
                    </a:lnTo>
                    <a:lnTo>
                      <a:pt x="14" y="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00"/>
              <p:cNvSpPr>
                <a:spLocks/>
              </p:cNvSpPr>
              <p:nvPr/>
            </p:nvSpPr>
            <p:spPr bwMode="auto">
              <a:xfrm>
                <a:off x="788988" y="4146550"/>
                <a:ext cx="26988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0"/>
                  </a:cxn>
                  <a:cxn ang="0">
                    <a:pos x="25" y="2"/>
                  </a:cxn>
                  <a:cxn ang="0">
                    <a:pos x="32" y="9"/>
                  </a:cxn>
                  <a:cxn ang="0">
                    <a:pos x="33" y="16"/>
                  </a:cxn>
                  <a:cxn ang="0">
                    <a:pos x="32" y="23"/>
                  </a:cxn>
                  <a:cxn ang="0">
                    <a:pos x="25" y="29"/>
                  </a:cxn>
                  <a:cxn ang="0">
                    <a:pos x="18" y="31"/>
                  </a:cxn>
                  <a:cxn ang="0">
                    <a:pos x="13" y="31"/>
                  </a:cxn>
                  <a:cxn ang="0">
                    <a:pos x="7" y="28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7" y="4"/>
                  </a:cxn>
                  <a:cxn ang="0">
                    <a:pos x="13" y="0"/>
                  </a:cxn>
                </a:cxnLst>
                <a:rect l="0" t="0" r="r" b="b"/>
                <a:pathLst>
                  <a:path w="33" h="31">
                    <a:moveTo>
                      <a:pt x="13" y="0"/>
                    </a:moveTo>
                    <a:lnTo>
                      <a:pt x="18" y="0"/>
                    </a:lnTo>
                    <a:lnTo>
                      <a:pt x="25" y="2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3"/>
                    </a:lnTo>
                    <a:lnTo>
                      <a:pt x="25" y="29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7" y="28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7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01"/>
              <p:cNvSpPr>
                <a:spLocks noEditPoints="1"/>
              </p:cNvSpPr>
              <p:nvPr/>
            </p:nvSpPr>
            <p:spPr bwMode="auto">
              <a:xfrm>
                <a:off x="781050" y="4137025"/>
                <a:ext cx="42863" cy="42863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3" y="26"/>
                  </a:cxn>
                  <a:cxn ang="0">
                    <a:pos x="23" y="31"/>
                  </a:cxn>
                  <a:cxn ang="0">
                    <a:pos x="24" y="33"/>
                  </a:cxn>
                  <a:cxn ang="0">
                    <a:pos x="29" y="33"/>
                  </a:cxn>
                  <a:cxn ang="0">
                    <a:pos x="31" y="31"/>
                  </a:cxn>
                  <a:cxn ang="0">
                    <a:pos x="31" y="28"/>
                  </a:cxn>
                  <a:cxn ang="0">
                    <a:pos x="28" y="24"/>
                  </a:cxn>
                  <a:cxn ang="0">
                    <a:pos x="24" y="24"/>
                  </a:cxn>
                  <a:cxn ang="0">
                    <a:pos x="28" y="0"/>
                  </a:cxn>
                  <a:cxn ang="0">
                    <a:pos x="40" y="4"/>
                  </a:cxn>
                  <a:cxn ang="0">
                    <a:pos x="50" y="14"/>
                  </a:cxn>
                  <a:cxn ang="0">
                    <a:pos x="54" y="28"/>
                  </a:cxn>
                  <a:cxn ang="0">
                    <a:pos x="50" y="41"/>
                  </a:cxn>
                  <a:cxn ang="0">
                    <a:pos x="40" y="52"/>
                  </a:cxn>
                  <a:cxn ang="0">
                    <a:pos x="28" y="55"/>
                  </a:cxn>
                  <a:cxn ang="0">
                    <a:pos x="14" y="52"/>
                  </a:cxn>
                  <a:cxn ang="0">
                    <a:pos x="4" y="41"/>
                  </a:cxn>
                  <a:cxn ang="0">
                    <a:pos x="0" y="28"/>
                  </a:cxn>
                  <a:cxn ang="0">
                    <a:pos x="4" y="14"/>
                  </a:cxn>
                  <a:cxn ang="0">
                    <a:pos x="14" y="4"/>
                  </a:cxn>
                  <a:cxn ang="0">
                    <a:pos x="28" y="0"/>
                  </a:cxn>
                </a:cxnLst>
                <a:rect l="0" t="0" r="r" b="b"/>
                <a:pathLst>
                  <a:path w="54" h="55">
                    <a:moveTo>
                      <a:pt x="24" y="24"/>
                    </a:moveTo>
                    <a:lnTo>
                      <a:pt x="23" y="26"/>
                    </a:lnTo>
                    <a:lnTo>
                      <a:pt x="23" y="31"/>
                    </a:lnTo>
                    <a:lnTo>
                      <a:pt x="24" y="33"/>
                    </a:lnTo>
                    <a:lnTo>
                      <a:pt x="29" y="33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28" y="24"/>
                    </a:lnTo>
                    <a:lnTo>
                      <a:pt x="24" y="24"/>
                    </a:lnTo>
                    <a:close/>
                    <a:moveTo>
                      <a:pt x="28" y="0"/>
                    </a:moveTo>
                    <a:lnTo>
                      <a:pt x="40" y="4"/>
                    </a:lnTo>
                    <a:lnTo>
                      <a:pt x="50" y="14"/>
                    </a:lnTo>
                    <a:lnTo>
                      <a:pt x="54" y="28"/>
                    </a:lnTo>
                    <a:lnTo>
                      <a:pt x="50" y="41"/>
                    </a:lnTo>
                    <a:lnTo>
                      <a:pt x="40" y="52"/>
                    </a:lnTo>
                    <a:lnTo>
                      <a:pt x="28" y="55"/>
                    </a:lnTo>
                    <a:lnTo>
                      <a:pt x="14" y="52"/>
                    </a:lnTo>
                    <a:lnTo>
                      <a:pt x="4" y="41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2"/>
              <p:cNvSpPr>
                <a:spLocks/>
              </p:cNvSpPr>
              <p:nvPr/>
            </p:nvSpPr>
            <p:spPr bwMode="auto">
              <a:xfrm>
                <a:off x="928688" y="4381500"/>
                <a:ext cx="17463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5" y="0"/>
                  </a:cxn>
                  <a:cxn ang="0">
                    <a:pos x="20" y="5"/>
                  </a:cxn>
                  <a:cxn ang="0">
                    <a:pos x="22" y="10"/>
                  </a:cxn>
                  <a:cxn ang="0">
                    <a:pos x="19" y="17"/>
                  </a:cxn>
                  <a:cxn ang="0">
                    <a:pos x="15" y="19"/>
                  </a:cxn>
                  <a:cxn ang="0">
                    <a:pos x="10" y="21"/>
                  </a:cxn>
                  <a:cxn ang="0">
                    <a:pos x="3" y="17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6" y="0"/>
                  </a:cxn>
                </a:cxnLst>
                <a:rect l="0" t="0" r="r" b="b"/>
                <a:pathLst>
                  <a:path w="22" h="21">
                    <a:moveTo>
                      <a:pt x="6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19" y="17"/>
                    </a:lnTo>
                    <a:lnTo>
                      <a:pt x="15" y="19"/>
                    </a:lnTo>
                    <a:lnTo>
                      <a:pt x="10" y="21"/>
                    </a:lnTo>
                    <a:lnTo>
                      <a:pt x="3" y="17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03"/>
              <p:cNvSpPr>
                <a:spLocks/>
              </p:cNvSpPr>
              <p:nvPr/>
            </p:nvSpPr>
            <p:spPr bwMode="auto">
              <a:xfrm>
                <a:off x="920750" y="437197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2"/>
                  </a:cxn>
                  <a:cxn ang="0">
                    <a:pos x="35" y="5"/>
                  </a:cxn>
                  <a:cxn ang="0">
                    <a:pos x="38" y="9"/>
                  </a:cxn>
                  <a:cxn ang="0">
                    <a:pos x="42" y="16"/>
                  </a:cxn>
                  <a:cxn ang="0">
                    <a:pos x="43" y="22"/>
                  </a:cxn>
                  <a:cxn ang="0">
                    <a:pos x="42" y="29"/>
                  </a:cxn>
                  <a:cxn ang="0">
                    <a:pos x="38" y="36"/>
                  </a:cxn>
                  <a:cxn ang="0">
                    <a:pos x="35" y="40"/>
                  </a:cxn>
                  <a:cxn ang="0">
                    <a:pos x="28" y="43"/>
                  </a:cxn>
                  <a:cxn ang="0">
                    <a:pos x="21" y="45"/>
                  </a:cxn>
                  <a:cxn ang="0">
                    <a:pos x="14" y="43"/>
                  </a:cxn>
                  <a:cxn ang="0">
                    <a:pos x="4" y="36"/>
                  </a:cxn>
                  <a:cxn ang="0">
                    <a:pos x="0" y="22"/>
                  </a:cxn>
                  <a:cxn ang="0">
                    <a:pos x="4" y="9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43" h="45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9"/>
                    </a:lnTo>
                    <a:lnTo>
                      <a:pt x="42" y="16"/>
                    </a:lnTo>
                    <a:lnTo>
                      <a:pt x="43" y="22"/>
                    </a:lnTo>
                    <a:lnTo>
                      <a:pt x="42" y="29"/>
                    </a:lnTo>
                    <a:lnTo>
                      <a:pt x="38" y="36"/>
                    </a:lnTo>
                    <a:lnTo>
                      <a:pt x="35" y="40"/>
                    </a:lnTo>
                    <a:lnTo>
                      <a:pt x="28" y="43"/>
                    </a:lnTo>
                    <a:lnTo>
                      <a:pt x="21" y="45"/>
                    </a:lnTo>
                    <a:lnTo>
                      <a:pt x="14" y="43"/>
                    </a:lnTo>
                    <a:lnTo>
                      <a:pt x="4" y="36"/>
                    </a:lnTo>
                    <a:lnTo>
                      <a:pt x="0" y="22"/>
                    </a:lnTo>
                    <a:lnTo>
                      <a:pt x="4" y="9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87"/>
            <p:cNvGrpSpPr/>
            <p:nvPr/>
          </p:nvGrpSpPr>
          <p:grpSpPr>
            <a:xfrm>
              <a:off x="8221951" y="3640594"/>
              <a:ext cx="347067" cy="368558"/>
              <a:chOff x="9142414" y="3967163"/>
              <a:chExt cx="512763" cy="544513"/>
            </a:xfrm>
            <a:solidFill>
              <a:schemeClr val="bg1">
                <a:lumMod val="50000"/>
              </a:schemeClr>
            </a:solidFill>
          </p:grpSpPr>
          <p:sp>
            <p:nvSpPr>
              <p:cNvPr id="89" name="Freeform 978"/>
              <p:cNvSpPr>
                <a:spLocks/>
              </p:cNvSpPr>
              <p:nvPr/>
            </p:nvSpPr>
            <p:spPr bwMode="auto">
              <a:xfrm>
                <a:off x="9150351" y="4173538"/>
                <a:ext cx="120650" cy="15716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0"/>
                  </a:cxn>
                  <a:cxn ang="0">
                    <a:pos x="76" y="96"/>
                  </a:cxn>
                  <a:cxn ang="0">
                    <a:pos x="67" y="99"/>
                  </a:cxn>
                  <a:cxn ang="0">
                    <a:pos x="38" y="17"/>
                  </a:cxn>
                  <a:cxn ang="0">
                    <a:pos x="10" y="99"/>
                  </a:cxn>
                  <a:cxn ang="0">
                    <a:pos x="0" y="96"/>
                  </a:cxn>
                  <a:cxn ang="0">
                    <a:pos x="34" y="0"/>
                  </a:cxn>
                </a:cxnLst>
                <a:rect l="0" t="0" r="r" b="b"/>
                <a:pathLst>
                  <a:path w="76" h="99">
                    <a:moveTo>
                      <a:pt x="34" y="0"/>
                    </a:moveTo>
                    <a:lnTo>
                      <a:pt x="43" y="0"/>
                    </a:lnTo>
                    <a:lnTo>
                      <a:pt x="76" y="96"/>
                    </a:lnTo>
                    <a:lnTo>
                      <a:pt x="67" y="99"/>
                    </a:lnTo>
                    <a:lnTo>
                      <a:pt x="38" y="17"/>
                    </a:lnTo>
                    <a:lnTo>
                      <a:pt x="10" y="99"/>
                    </a:lnTo>
                    <a:lnTo>
                      <a:pt x="0" y="96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979"/>
              <p:cNvSpPr>
                <a:spLocks noChangeArrowheads="1"/>
              </p:cNvSpPr>
              <p:nvPr/>
            </p:nvSpPr>
            <p:spPr bwMode="auto">
              <a:xfrm>
                <a:off x="9177339" y="4273551"/>
                <a:ext cx="68263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980"/>
              <p:cNvSpPr>
                <a:spLocks noChangeArrowheads="1"/>
              </p:cNvSpPr>
              <p:nvPr/>
            </p:nvSpPr>
            <p:spPr bwMode="auto">
              <a:xfrm>
                <a:off x="9297989" y="4175126"/>
                <a:ext cx="22225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981"/>
              <p:cNvSpPr>
                <a:spLocks noChangeArrowheads="1"/>
              </p:cNvSpPr>
              <p:nvPr/>
            </p:nvSpPr>
            <p:spPr bwMode="auto">
              <a:xfrm>
                <a:off x="9297989" y="4221163"/>
                <a:ext cx="4445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982"/>
              <p:cNvSpPr>
                <a:spLocks noChangeArrowheads="1"/>
              </p:cNvSpPr>
              <p:nvPr/>
            </p:nvSpPr>
            <p:spPr bwMode="auto">
              <a:xfrm>
                <a:off x="9297989" y="4267201"/>
                <a:ext cx="8890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983"/>
              <p:cNvSpPr>
                <a:spLocks noChangeArrowheads="1"/>
              </p:cNvSpPr>
              <p:nvPr/>
            </p:nvSpPr>
            <p:spPr bwMode="auto">
              <a:xfrm>
                <a:off x="9297989" y="4313238"/>
                <a:ext cx="127000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984"/>
              <p:cNvSpPr>
                <a:spLocks noChangeArrowheads="1"/>
              </p:cNvSpPr>
              <p:nvPr/>
            </p:nvSpPr>
            <p:spPr bwMode="auto">
              <a:xfrm>
                <a:off x="9142414" y="4359276"/>
                <a:ext cx="282575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Rectangle 985"/>
              <p:cNvSpPr>
                <a:spLocks noChangeArrowheads="1"/>
              </p:cNvSpPr>
              <p:nvPr/>
            </p:nvSpPr>
            <p:spPr bwMode="auto">
              <a:xfrm>
                <a:off x="9142414" y="4405313"/>
                <a:ext cx="282575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Rectangle 986"/>
              <p:cNvSpPr>
                <a:spLocks noChangeArrowheads="1"/>
              </p:cNvSpPr>
              <p:nvPr/>
            </p:nvSpPr>
            <p:spPr bwMode="auto">
              <a:xfrm>
                <a:off x="9636126" y="4175126"/>
                <a:ext cx="19050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Rectangle 987"/>
              <p:cNvSpPr>
                <a:spLocks noChangeArrowheads="1"/>
              </p:cNvSpPr>
              <p:nvPr/>
            </p:nvSpPr>
            <p:spPr bwMode="auto">
              <a:xfrm>
                <a:off x="9613901" y="4221163"/>
                <a:ext cx="41275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988"/>
              <p:cNvSpPr>
                <a:spLocks noChangeArrowheads="1"/>
              </p:cNvSpPr>
              <p:nvPr/>
            </p:nvSpPr>
            <p:spPr bwMode="auto">
              <a:xfrm>
                <a:off x="9555164" y="4267201"/>
                <a:ext cx="100013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989"/>
              <p:cNvSpPr>
                <a:spLocks noChangeArrowheads="1"/>
              </p:cNvSpPr>
              <p:nvPr/>
            </p:nvSpPr>
            <p:spPr bwMode="auto">
              <a:xfrm>
                <a:off x="9532939" y="4313238"/>
                <a:ext cx="122238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Rectangle 990"/>
              <p:cNvSpPr>
                <a:spLocks noChangeArrowheads="1"/>
              </p:cNvSpPr>
              <p:nvPr/>
            </p:nvSpPr>
            <p:spPr bwMode="auto">
              <a:xfrm>
                <a:off x="9532939" y="4359276"/>
                <a:ext cx="122238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991"/>
              <p:cNvSpPr>
                <a:spLocks noChangeArrowheads="1"/>
              </p:cNvSpPr>
              <p:nvPr/>
            </p:nvSpPr>
            <p:spPr bwMode="auto">
              <a:xfrm>
                <a:off x="9532939" y="4405313"/>
                <a:ext cx="122238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992"/>
              <p:cNvSpPr>
                <a:spLocks noChangeArrowheads="1"/>
              </p:cNvSpPr>
              <p:nvPr/>
            </p:nvSpPr>
            <p:spPr bwMode="auto">
              <a:xfrm>
                <a:off x="9490076" y="4271963"/>
                <a:ext cx="17463" cy="396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993"/>
              <p:cNvSpPr>
                <a:spLocks noChangeArrowheads="1"/>
              </p:cNvSpPr>
              <p:nvPr/>
            </p:nvSpPr>
            <p:spPr bwMode="auto">
              <a:xfrm>
                <a:off x="9448801" y="4271963"/>
                <a:ext cx="15875" cy="396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994"/>
              <p:cNvSpPr>
                <a:spLocks noEditPoints="1"/>
              </p:cNvSpPr>
              <p:nvPr/>
            </p:nvSpPr>
            <p:spPr bwMode="auto">
              <a:xfrm>
                <a:off x="9321801" y="3967163"/>
                <a:ext cx="312738" cy="312738"/>
              </a:xfrm>
              <a:custGeom>
                <a:avLst/>
                <a:gdLst/>
                <a:ahLst/>
                <a:cxnLst>
                  <a:cxn ang="0">
                    <a:pos x="81" y="34"/>
                  </a:cxn>
                  <a:cxn ang="0">
                    <a:pos x="51" y="51"/>
                  </a:cxn>
                  <a:cxn ang="0">
                    <a:pos x="33" y="80"/>
                  </a:cxn>
                  <a:cxn ang="0">
                    <a:pos x="33" y="115"/>
                  </a:cxn>
                  <a:cxn ang="0">
                    <a:pos x="51" y="145"/>
                  </a:cxn>
                  <a:cxn ang="0">
                    <a:pos x="81" y="163"/>
                  </a:cxn>
                  <a:cxn ang="0">
                    <a:pos x="116" y="163"/>
                  </a:cxn>
                  <a:cxn ang="0">
                    <a:pos x="146" y="145"/>
                  </a:cxn>
                  <a:cxn ang="0">
                    <a:pos x="163" y="115"/>
                  </a:cxn>
                  <a:cxn ang="0">
                    <a:pos x="163" y="80"/>
                  </a:cxn>
                  <a:cxn ang="0">
                    <a:pos x="146" y="51"/>
                  </a:cxn>
                  <a:cxn ang="0">
                    <a:pos x="116" y="34"/>
                  </a:cxn>
                  <a:cxn ang="0">
                    <a:pos x="98" y="22"/>
                  </a:cxn>
                  <a:cxn ang="0">
                    <a:pos x="128" y="27"/>
                  </a:cxn>
                  <a:cxn ang="0">
                    <a:pos x="153" y="44"/>
                  </a:cxn>
                  <a:cxn ang="0">
                    <a:pos x="172" y="78"/>
                  </a:cxn>
                  <a:cxn ang="0">
                    <a:pos x="172" y="118"/>
                  </a:cxn>
                  <a:cxn ang="0">
                    <a:pos x="153" y="152"/>
                  </a:cxn>
                  <a:cxn ang="0">
                    <a:pos x="119" y="172"/>
                  </a:cxn>
                  <a:cxn ang="0">
                    <a:pos x="78" y="172"/>
                  </a:cxn>
                  <a:cxn ang="0">
                    <a:pos x="44" y="152"/>
                  </a:cxn>
                  <a:cxn ang="0">
                    <a:pos x="24" y="118"/>
                  </a:cxn>
                  <a:cxn ang="0">
                    <a:pos x="24" y="78"/>
                  </a:cxn>
                  <a:cxn ang="0">
                    <a:pos x="44" y="44"/>
                  </a:cxn>
                  <a:cxn ang="0">
                    <a:pos x="68" y="27"/>
                  </a:cxn>
                  <a:cxn ang="0">
                    <a:pos x="98" y="22"/>
                  </a:cxn>
                  <a:cxn ang="0">
                    <a:pos x="81" y="12"/>
                  </a:cxn>
                  <a:cxn ang="0">
                    <a:pos x="50" y="25"/>
                  </a:cxn>
                  <a:cxn ang="0">
                    <a:pos x="25" y="49"/>
                  </a:cxn>
                  <a:cxn ang="0">
                    <a:pos x="12" y="80"/>
                  </a:cxn>
                  <a:cxn ang="0">
                    <a:pos x="12" y="115"/>
                  </a:cxn>
                  <a:cxn ang="0">
                    <a:pos x="25" y="147"/>
                  </a:cxn>
                  <a:cxn ang="0">
                    <a:pos x="50" y="172"/>
                  </a:cxn>
                  <a:cxn ang="0">
                    <a:pos x="81" y="184"/>
                  </a:cxn>
                  <a:cxn ang="0">
                    <a:pos x="116" y="184"/>
                  </a:cxn>
                  <a:cxn ang="0">
                    <a:pos x="148" y="172"/>
                  </a:cxn>
                  <a:cxn ang="0">
                    <a:pos x="172" y="147"/>
                  </a:cxn>
                  <a:cxn ang="0">
                    <a:pos x="185" y="115"/>
                  </a:cxn>
                  <a:cxn ang="0">
                    <a:pos x="185" y="80"/>
                  </a:cxn>
                  <a:cxn ang="0">
                    <a:pos x="172" y="49"/>
                  </a:cxn>
                  <a:cxn ang="0">
                    <a:pos x="148" y="25"/>
                  </a:cxn>
                  <a:cxn ang="0">
                    <a:pos x="116" y="12"/>
                  </a:cxn>
                  <a:cxn ang="0">
                    <a:pos x="98" y="0"/>
                  </a:cxn>
                  <a:cxn ang="0">
                    <a:pos x="136" y="7"/>
                  </a:cxn>
                  <a:cxn ang="0">
                    <a:pos x="168" y="29"/>
                  </a:cxn>
                  <a:cxn ang="0">
                    <a:pos x="190" y="61"/>
                  </a:cxn>
                  <a:cxn ang="0">
                    <a:pos x="197" y="98"/>
                  </a:cxn>
                  <a:cxn ang="0">
                    <a:pos x="190" y="136"/>
                  </a:cxn>
                  <a:cxn ang="0">
                    <a:pos x="168" y="168"/>
                  </a:cxn>
                  <a:cxn ang="0">
                    <a:pos x="136" y="190"/>
                  </a:cxn>
                  <a:cxn ang="0">
                    <a:pos x="98" y="197"/>
                  </a:cxn>
                  <a:cxn ang="0">
                    <a:pos x="61" y="190"/>
                  </a:cxn>
                  <a:cxn ang="0">
                    <a:pos x="29" y="168"/>
                  </a:cxn>
                  <a:cxn ang="0">
                    <a:pos x="7" y="136"/>
                  </a:cxn>
                  <a:cxn ang="0">
                    <a:pos x="0" y="98"/>
                  </a:cxn>
                  <a:cxn ang="0">
                    <a:pos x="7" y="61"/>
                  </a:cxn>
                  <a:cxn ang="0">
                    <a:pos x="29" y="29"/>
                  </a:cxn>
                  <a:cxn ang="0">
                    <a:pos x="61" y="7"/>
                  </a:cxn>
                  <a:cxn ang="0">
                    <a:pos x="98" y="0"/>
                  </a:cxn>
                </a:cxnLst>
                <a:rect l="0" t="0" r="r" b="b"/>
                <a:pathLst>
                  <a:path w="197" h="197">
                    <a:moveTo>
                      <a:pt x="98" y="32"/>
                    </a:moveTo>
                    <a:lnTo>
                      <a:pt x="81" y="34"/>
                    </a:lnTo>
                    <a:lnTo>
                      <a:pt x="65" y="40"/>
                    </a:lnTo>
                    <a:lnTo>
                      <a:pt x="51" y="51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31" y="98"/>
                    </a:lnTo>
                    <a:lnTo>
                      <a:pt x="33" y="115"/>
                    </a:lnTo>
                    <a:lnTo>
                      <a:pt x="40" y="132"/>
                    </a:lnTo>
                    <a:lnTo>
                      <a:pt x="51" y="145"/>
                    </a:lnTo>
                    <a:lnTo>
                      <a:pt x="65" y="157"/>
                    </a:lnTo>
                    <a:lnTo>
                      <a:pt x="81" y="163"/>
                    </a:lnTo>
                    <a:lnTo>
                      <a:pt x="98" y="165"/>
                    </a:lnTo>
                    <a:lnTo>
                      <a:pt x="116" y="163"/>
                    </a:lnTo>
                    <a:lnTo>
                      <a:pt x="132" y="157"/>
                    </a:lnTo>
                    <a:lnTo>
                      <a:pt x="146" y="145"/>
                    </a:lnTo>
                    <a:lnTo>
                      <a:pt x="156" y="132"/>
                    </a:lnTo>
                    <a:lnTo>
                      <a:pt x="163" y="115"/>
                    </a:lnTo>
                    <a:lnTo>
                      <a:pt x="165" y="98"/>
                    </a:lnTo>
                    <a:lnTo>
                      <a:pt x="163" y="80"/>
                    </a:lnTo>
                    <a:lnTo>
                      <a:pt x="156" y="65"/>
                    </a:lnTo>
                    <a:lnTo>
                      <a:pt x="146" y="51"/>
                    </a:lnTo>
                    <a:lnTo>
                      <a:pt x="132" y="40"/>
                    </a:lnTo>
                    <a:lnTo>
                      <a:pt x="116" y="34"/>
                    </a:lnTo>
                    <a:lnTo>
                      <a:pt x="98" y="32"/>
                    </a:lnTo>
                    <a:close/>
                    <a:moveTo>
                      <a:pt x="98" y="22"/>
                    </a:moveTo>
                    <a:lnTo>
                      <a:pt x="114" y="23"/>
                    </a:lnTo>
                    <a:lnTo>
                      <a:pt x="128" y="27"/>
                    </a:lnTo>
                    <a:lnTo>
                      <a:pt x="141" y="34"/>
                    </a:lnTo>
                    <a:lnTo>
                      <a:pt x="153" y="44"/>
                    </a:lnTo>
                    <a:lnTo>
                      <a:pt x="165" y="60"/>
                    </a:lnTo>
                    <a:lnTo>
                      <a:pt x="172" y="78"/>
                    </a:lnTo>
                    <a:lnTo>
                      <a:pt x="176" y="98"/>
                    </a:lnTo>
                    <a:lnTo>
                      <a:pt x="172" y="118"/>
                    </a:lnTo>
                    <a:lnTo>
                      <a:pt x="165" y="136"/>
                    </a:lnTo>
                    <a:lnTo>
                      <a:pt x="153" y="152"/>
                    </a:lnTo>
                    <a:lnTo>
                      <a:pt x="136" y="165"/>
                    </a:lnTo>
                    <a:lnTo>
                      <a:pt x="119" y="172"/>
                    </a:lnTo>
                    <a:lnTo>
                      <a:pt x="98" y="175"/>
                    </a:lnTo>
                    <a:lnTo>
                      <a:pt x="78" y="172"/>
                    </a:lnTo>
                    <a:lnTo>
                      <a:pt x="60" y="165"/>
                    </a:lnTo>
                    <a:lnTo>
                      <a:pt x="44" y="152"/>
                    </a:lnTo>
                    <a:lnTo>
                      <a:pt x="31" y="136"/>
                    </a:lnTo>
                    <a:lnTo>
                      <a:pt x="24" y="118"/>
                    </a:lnTo>
                    <a:lnTo>
                      <a:pt x="21" y="98"/>
                    </a:lnTo>
                    <a:lnTo>
                      <a:pt x="24" y="78"/>
                    </a:lnTo>
                    <a:lnTo>
                      <a:pt x="31" y="60"/>
                    </a:lnTo>
                    <a:lnTo>
                      <a:pt x="44" y="44"/>
                    </a:lnTo>
                    <a:lnTo>
                      <a:pt x="55" y="34"/>
                    </a:lnTo>
                    <a:lnTo>
                      <a:pt x="68" y="27"/>
                    </a:lnTo>
                    <a:lnTo>
                      <a:pt x="83" y="23"/>
                    </a:lnTo>
                    <a:lnTo>
                      <a:pt x="98" y="22"/>
                    </a:lnTo>
                    <a:close/>
                    <a:moveTo>
                      <a:pt x="98" y="10"/>
                    </a:moveTo>
                    <a:lnTo>
                      <a:pt x="81" y="12"/>
                    </a:lnTo>
                    <a:lnTo>
                      <a:pt x="64" y="16"/>
                    </a:lnTo>
                    <a:lnTo>
                      <a:pt x="50" y="25"/>
                    </a:lnTo>
                    <a:lnTo>
                      <a:pt x="36" y="36"/>
                    </a:lnTo>
                    <a:lnTo>
                      <a:pt x="25" y="49"/>
                    </a:lnTo>
                    <a:lnTo>
                      <a:pt x="17" y="64"/>
                    </a:lnTo>
                    <a:lnTo>
                      <a:pt x="12" y="80"/>
                    </a:lnTo>
                    <a:lnTo>
                      <a:pt x="9" y="98"/>
                    </a:lnTo>
                    <a:lnTo>
                      <a:pt x="12" y="115"/>
                    </a:lnTo>
                    <a:lnTo>
                      <a:pt x="17" y="132"/>
                    </a:lnTo>
                    <a:lnTo>
                      <a:pt x="25" y="147"/>
                    </a:lnTo>
                    <a:lnTo>
                      <a:pt x="36" y="161"/>
                    </a:lnTo>
                    <a:lnTo>
                      <a:pt x="50" y="172"/>
                    </a:lnTo>
                    <a:lnTo>
                      <a:pt x="64" y="180"/>
                    </a:lnTo>
                    <a:lnTo>
                      <a:pt x="81" y="184"/>
                    </a:lnTo>
                    <a:lnTo>
                      <a:pt x="98" y="187"/>
                    </a:lnTo>
                    <a:lnTo>
                      <a:pt x="116" y="184"/>
                    </a:lnTo>
                    <a:lnTo>
                      <a:pt x="132" y="180"/>
                    </a:lnTo>
                    <a:lnTo>
                      <a:pt x="148" y="172"/>
                    </a:lnTo>
                    <a:lnTo>
                      <a:pt x="161" y="161"/>
                    </a:lnTo>
                    <a:lnTo>
                      <a:pt x="172" y="147"/>
                    </a:lnTo>
                    <a:lnTo>
                      <a:pt x="181" y="132"/>
                    </a:lnTo>
                    <a:lnTo>
                      <a:pt x="185" y="115"/>
                    </a:lnTo>
                    <a:lnTo>
                      <a:pt x="187" y="98"/>
                    </a:lnTo>
                    <a:lnTo>
                      <a:pt x="185" y="80"/>
                    </a:lnTo>
                    <a:lnTo>
                      <a:pt x="181" y="64"/>
                    </a:lnTo>
                    <a:lnTo>
                      <a:pt x="172" y="49"/>
                    </a:lnTo>
                    <a:lnTo>
                      <a:pt x="161" y="36"/>
                    </a:lnTo>
                    <a:lnTo>
                      <a:pt x="148" y="25"/>
                    </a:lnTo>
                    <a:lnTo>
                      <a:pt x="132" y="16"/>
                    </a:lnTo>
                    <a:lnTo>
                      <a:pt x="116" y="12"/>
                    </a:lnTo>
                    <a:lnTo>
                      <a:pt x="98" y="10"/>
                    </a:lnTo>
                    <a:close/>
                    <a:moveTo>
                      <a:pt x="98" y="0"/>
                    </a:moveTo>
                    <a:lnTo>
                      <a:pt x="118" y="2"/>
                    </a:lnTo>
                    <a:lnTo>
                      <a:pt x="136" y="7"/>
                    </a:lnTo>
                    <a:lnTo>
                      <a:pt x="153" y="16"/>
                    </a:lnTo>
                    <a:lnTo>
                      <a:pt x="168" y="29"/>
                    </a:lnTo>
                    <a:lnTo>
                      <a:pt x="181" y="44"/>
                    </a:lnTo>
                    <a:lnTo>
                      <a:pt x="190" y="61"/>
                    </a:lnTo>
                    <a:lnTo>
                      <a:pt x="195" y="79"/>
                    </a:lnTo>
                    <a:lnTo>
                      <a:pt x="197" y="98"/>
                    </a:lnTo>
                    <a:lnTo>
                      <a:pt x="195" y="117"/>
                    </a:lnTo>
                    <a:lnTo>
                      <a:pt x="190" y="136"/>
                    </a:lnTo>
                    <a:lnTo>
                      <a:pt x="181" y="152"/>
                    </a:lnTo>
                    <a:lnTo>
                      <a:pt x="168" y="168"/>
                    </a:lnTo>
                    <a:lnTo>
                      <a:pt x="153" y="180"/>
                    </a:lnTo>
                    <a:lnTo>
                      <a:pt x="136" y="190"/>
                    </a:lnTo>
                    <a:lnTo>
                      <a:pt x="118" y="195"/>
                    </a:lnTo>
                    <a:lnTo>
                      <a:pt x="98" y="197"/>
                    </a:lnTo>
                    <a:lnTo>
                      <a:pt x="80" y="195"/>
                    </a:lnTo>
                    <a:lnTo>
                      <a:pt x="61" y="190"/>
                    </a:lnTo>
                    <a:lnTo>
                      <a:pt x="45" y="180"/>
                    </a:lnTo>
                    <a:lnTo>
                      <a:pt x="29" y="168"/>
                    </a:lnTo>
                    <a:lnTo>
                      <a:pt x="17" y="152"/>
                    </a:lnTo>
                    <a:lnTo>
                      <a:pt x="7" y="136"/>
                    </a:lnTo>
                    <a:lnTo>
                      <a:pt x="2" y="117"/>
                    </a:lnTo>
                    <a:lnTo>
                      <a:pt x="0" y="98"/>
                    </a:lnTo>
                    <a:lnTo>
                      <a:pt x="2" y="79"/>
                    </a:lnTo>
                    <a:lnTo>
                      <a:pt x="7" y="61"/>
                    </a:lnTo>
                    <a:lnTo>
                      <a:pt x="17" y="44"/>
                    </a:lnTo>
                    <a:lnTo>
                      <a:pt x="29" y="29"/>
                    </a:lnTo>
                    <a:lnTo>
                      <a:pt x="45" y="16"/>
                    </a:lnTo>
                    <a:lnTo>
                      <a:pt x="61" y="7"/>
                    </a:lnTo>
                    <a:lnTo>
                      <a:pt x="80" y="2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995"/>
              <p:cNvSpPr>
                <a:spLocks noEditPoints="1"/>
              </p:cNvSpPr>
              <p:nvPr/>
            </p:nvSpPr>
            <p:spPr bwMode="auto">
              <a:xfrm>
                <a:off x="9439276" y="4300538"/>
                <a:ext cx="77788" cy="184150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1" y="106"/>
                  </a:cxn>
                  <a:cxn ang="0">
                    <a:pos x="39" y="106"/>
                  </a:cxn>
                  <a:cxn ang="0">
                    <a:pos x="39" y="11"/>
                  </a:cxn>
                  <a:cxn ang="0">
                    <a:pos x="11" y="11"/>
                  </a:cxn>
                  <a:cxn ang="0">
                    <a:pos x="4" y="0"/>
                  </a:cxn>
                  <a:cxn ang="0">
                    <a:pos x="46" y="0"/>
                  </a:cxn>
                  <a:cxn ang="0">
                    <a:pos x="48" y="1"/>
                  </a:cxn>
                  <a:cxn ang="0">
                    <a:pos x="49" y="3"/>
                  </a:cxn>
                  <a:cxn ang="0">
                    <a:pos x="49" y="113"/>
                  </a:cxn>
                  <a:cxn ang="0">
                    <a:pos x="48" y="115"/>
                  </a:cxn>
                  <a:cxn ang="0">
                    <a:pos x="46" y="116"/>
                  </a:cxn>
                  <a:cxn ang="0">
                    <a:pos x="4" y="116"/>
                  </a:cxn>
                  <a:cxn ang="0">
                    <a:pos x="1" y="115"/>
                  </a:cxn>
                  <a:cxn ang="0">
                    <a:pos x="0" y="113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49" h="116">
                    <a:moveTo>
                      <a:pt x="11" y="11"/>
                    </a:moveTo>
                    <a:lnTo>
                      <a:pt x="11" y="106"/>
                    </a:lnTo>
                    <a:lnTo>
                      <a:pt x="39" y="106"/>
                    </a:lnTo>
                    <a:lnTo>
                      <a:pt x="39" y="11"/>
                    </a:lnTo>
                    <a:lnTo>
                      <a:pt x="11" y="11"/>
                    </a:lnTo>
                    <a:close/>
                    <a:moveTo>
                      <a:pt x="4" y="0"/>
                    </a:moveTo>
                    <a:lnTo>
                      <a:pt x="46" y="0"/>
                    </a:lnTo>
                    <a:lnTo>
                      <a:pt x="48" y="1"/>
                    </a:lnTo>
                    <a:lnTo>
                      <a:pt x="49" y="3"/>
                    </a:lnTo>
                    <a:lnTo>
                      <a:pt x="49" y="113"/>
                    </a:lnTo>
                    <a:lnTo>
                      <a:pt x="48" y="115"/>
                    </a:lnTo>
                    <a:lnTo>
                      <a:pt x="46" y="116"/>
                    </a:lnTo>
                    <a:lnTo>
                      <a:pt x="4" y="116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996"/>
              <p:cNvSpPr>
                <a:spLocks noEditPoints="1"/>
              </p:cNvSpPr>
              <p:nvPr/>
            </p:nvSpPr>
            <p:spPr bwMode="auto">
              <a:xfrm>
                <a:off x="9439276" y="4468813"/>
                <a:ext cx="77788" cy="42863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12"/>
                  </a:cxn>
                  <a:cxn ang="0">
                    <a:pos x="17" y="16"/>
                  </a:cxn>
                  <a:cxn ang="0">
                    <a:pos x="20" y="17"/>
                  </a:cxn>
                  <a:cxn ang="0">
                    <a:pos x="24" y="17"/>
                  </a:cxn>
                  <a:cxn ang="0">
                    <a:pos x="34" y="15"/>
                  </a:cxn>
                  <a:cxn ang="0">
                    <a:pos x="39" y="12"/>
                  </a:cxn>
                  <a:cxn ang="0">
                    <a:pos x="39" y="10"/>
                  </a:cxn>
                  <a:cxn ang="0">
                    <a:pos x="11" y="10"/>
                  </a:cxn>
                  <a:cxn ang="0">
                    <a:pos x="4" y="0"/>
                  </a:cxn>
                  <a:cxn ang="0">
                    <a:pos x="46" y="0"/>
                  </a:cxn>
                  <a:cxn ang="0">
                    <a:pos x="48" y="1"/>
                  </a:cxn>
                  <a:cxn ang="0">
                    <a:pos x="49" y="4"/>
                  </a:cxn>
                  <a:cxn ang="0">
                    <a:pos x="49" y="16"/>
                  </a:cxn>
                  <a:cxn ang="0">
                    <a:pos x="47" y="18"/>
                  </a:cxn>
                  <a:cxn ang="0">
                    <a:pos x="37" y="25"/>
                  </a:cxn>
                  <a:cxn ang="0">
                    <a:pos x="24" y="27"/>
                  </a:cxn>
                  <a:cxn ang="0">
                    <a:pos x="12" y="25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49" h="27">
                    <a:moveTo>
                      <a:pt x="11" y="10"/>
                    </a:moveTo>
                    <a:lnTo>
                      <a:pt x="11" y="12"/>
                    </a:lnTo>
                    <a:lnTo>
                      <a:pt x="17" y="16"/>
                    </a:lnTo>
                    <a:lnTo>
                      <a:pt x="20" y="17"/>
                    </a:lnTo>
                    <a:lnTo>
                      <a:pt x="24" y="17"/>
                    </a:lnTo>
                    <a:lnTo>
                      <a:pt x="34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11" y="10"/>
                    </a:lnTo>
                    <a:close/>
                    <a:moveTo>
                      <a:pt x="4" y="0"/>
                    </a:moveTo>
                    <a:lnTo>
                      <a:pt x="46" y="0"/>
                    </a:lnTo>
                    <a:lnTo>
                      <a:pt x="48" y="1"/>
                    </a:lnTo>
                    <a:lnTo>
                      <a:pt x="49" y="4"/>
                    </a:lnTo>
                    <a:lnTo>
                      <a:pt x="49" y="16"/>
                    </a:lnTo>
                    <a:lnTo>
                      <a:pt x="47" y="18"/>
                    </a:lnTo>
                    <a:lnTo>
                      <a:pt x="37" y="25"/>
                    </a:lnTo>
                    <a:lnTo>
                      <a:pt x="24" y="27"/>
                    </a:lnTo>
                    <a:lnTo>
                      <a:pt x="12" y="25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997"/>
              <p:cNvSpPr>
                <a:spLocks/>
              </p:cNvSpPr>
              <p:nvPr/>
            </p:nvSpPr>
            <p:spPr bwMode="auto">
              <a:xfrm>
                <a:off x="9444039" y="4033838"/>
                <a:ext cx="117475" cy="11747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74" y="7"/>
                  </a:cxn>
                  <a:cxn ang="0">
                    <a:pos x="7" y="74"/>
                  </a:cxn>
                  <a:cxn ang="0">
                    <a:pos x="0" y="67"/>
                  </a:cxn>
                  <a:cxn ang="0">
                    <a:pos x="67" y="0"/>
                  </a:cxn>
                </a:cxnLst>
                <a:rect l="0" t="0" r="r" b="b"/>
                <a:pathLst>
                  <a:path w="74" h="74">
                    <a:moveTo>
                      <a:pt x="67" y="0"/>
                    </a:moveTo>
                    <a:lnTo>
                      <a:pt x="74" y="7"/>
                    </a:lnTo>
                    <a:lnTo>
                      <a:pt x="7" y="74"/>
                    </a:lnTo>
                    <a:lnTo>
                      <a:pt x="0" y="67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998"/>
              <p:cNvSpPr>
                <a:spLocks/>
              </p:cNvSpPr>
              <p:nvPr/>
            </p:nvSpPr>
            <p:spPr bwMode="auto">
              <a:xfrm>
                <a:off x="9447214" y="4014788"/>
                <a:ext cx="79375" cy="7937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0" y="7"/>
                  </a:cxn>
                  <a:cxn ang="0">
                    <a:pos x="7" y="50"/>
                  </a:cxn>
                  <a:cxn ang="0">
                    <a:pos x="0" y="43"/>
                  </a:cxn>
                  <a:cxn ang="0">
                    <a:pos x="43" y="0"/>
                  </a:cxn>
                </a:cxnLst>
                <a:rect l="0" t="0" r="r" b="b"/>
                <a:pathLst>
                  <a:path w="50" h="50">
                    <a:moveTo>
                      <a:pt x="43" y="0"/>
                    </a:moveTo>
                    <a:lnTo>
                      <a:pt x="50" y="7"/>
                    </a:lnTo>
                    <a:lnTo>
                      <a:pt x="7" y="50"/>
                    </a:lnTo>
                    <a:lnTo>
                      <a:pt x="0" y="43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Группа 119"/>
            <p:cNvGrpSpPr/>
            <p:nvPr/>
          </p:nvGrpSpPr>
          <p:grpSpPr>
            <a:xfrm>
              <a:off x="4296201" y="3707857"/>
              <a:ext cx="318310" cy="310754"/>
              <a:chOff x="9880600" y="3984625"/>
              <a:chExt cx="534988" cy="522288"/>
            </a:xfrm>
            <a:solidFill>
              <a:schemeClr val="bg1">
                <a:lumMod val="50000"/>
              </a:schemeClr>
            </a:solidFill>
          </p:grpSpPr>
          <p:sp>
            <p:nvSpPr>
              <p:cNvPr id="121" name="Freeform 1184"/>
              <p:cNvSpPr>
                <a:spLocks/>
              </p:cNvSpPr>
              <p:nvPr/>
            </p:nvSpPr>
            <p:spPr bwMode="auto">
              <a:xfrm>
                <a:off x="9880600" y="3984625"/>
                <a:ext cx="500063" cy="3190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94" y="0"/>
                  </a:cxn>
                  <a:cxn ang="0">
                    <a:pos x="305" y="3"/>
                  </a:cxn>
                  <a:cxn ang="0">
                    <a:pos x="312" y="11"/>
                  </a:cxn>
                  <a:cxn ang="0">
                    <a:pos x="315" y="21"/>
                  </a:cxn>
                  <a:cxn ang="0">
                    <a:pos x="315" y="143"/>
                  </a:cxn>
                  <a:cxn ang="0">
                    <a:pos x="306" y="143"/>
                  </a:cxn>
                  <a:cxn ang="0">
                    <a:pos x="306" y="21"/>
                  </a:cxn>
                  <a:cxn ang="0">
                    <a:pos x="304" y="15"/>
                  </a:cxn>
                  <a:cxn ang="0">
                    <a:pos x="298" y="11"/>
                  </a:cxn>
                  <a:cxn ang="0">
                    <a:pos x="17" y="11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10" y="21"/>
                  </a:cxn>
                  <a:cxn ang="0">
                    <a:pos x="10" y="181"/>
                  </a:cxn>
                  <a:cxn ang="0">
                    <a:pos x="11" y="185"/>
                  </a:cxn>
                  <a:cxn ang="0">
                    <a:pos x="13" y="188"/>
                  </a:cxn>
                  <a:cxn ang="0">
                    <a:pos x="16" y="190"/>
                  </a:cxn>
                  <a:cxn ang="0">
                    <a:pos x="20" y="191"/>
                  </a:cxn>
                  <a:cxn ang="0">
                    <a:pos x="183" y="191"/>
                  </a:cxn>
                  <a:cxn ang="0">
                    <a:pos x="183" y="201"/>
                  </a:cxn>
                  <a:cxn ang="0">
                    <a:pos x="20" y="201"/>
                  </a:cxn>
                  <a:cxn ang="0">
                    <a:pos x="10" y="198"/>
                  </a:cxn>
                  <a:cxn ang="0">
                    <a:pos x="3" y="191"/>
                  </a:cxn>
                  <a:cxn ang="0">
                    <a:pos x="0" y="181"/>
                  </a:cxn>
                  <a:cxn ang="0">
                    <a:pos x="0" y="21"/>
                  </a:cxn>
                  <a:cxn ang="0">
                    <a:pos x="3" y="11"/>
                  </a:cxn>
                  <a:cxn ang="0">
                    <a:pos x="10" y="3"/>
                  </a:cxn>
                  <a:cxn ang="0">
                    <a:pos x="20" y="0"/>
                  </a:cxn>
                </a:cxnLst>
                <a:rect l="0" t="0" r="r" b="b"/>
                <a:pathLst>
                  <a:path w="315" h="201">
                    <a:moveTo>
                      <a:pt x="20" y="0"/>
                    </a:moveTo>
                    <a:lnTo>
                      <a:pt x="294" y="0"/>
                    </a:lnTo>
                    <a:lnTo>
                      <a:pt x="305" y="3"/>
                    </a:lnTo>
                    <a:lnTo>
                      <a:pt x="312" y="11"/>
                    </a:lnTo>
                    <a:lnTo>
                      <a:pt x="315" y="21"/>
                    </a:lnTo>
                    <a:lnTo>
                      <a:pt x="315" y="143"/>
                    </a:lnTo>
                    <a:lnTo>
                      <a:pt x="306" y="143"/>
                    </a:lnTo>
                    <a:lnTo>
                      <a:pt x="306" y="21"/>
                    </a:lnTo>
                    <a:lnTo>
                      <a:pt x="304" y="15"/>
                    </a:lnTo>
                    <a:lnTo>
                      <a:pt x="298" y="11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0" y="21"/>
                    </a:lnTo>
                    <a:lnTo>
                      <a:pt x="10" y="181"/>
                    </a:lnTo>
                    <a:lnTo>
                      <a:pt x="11" y="185"/>
                    </a:lnTo>
                    <a:lnTo>
                      <a:pt x="13" y="188"/>
                    </a:lnTo>
                    <a:lnTo>
                      <a:pt x="16" y="190"/>
                    </a:lnTo>
                    <a:lnTo>
                      <a:pt x="20" y="191"/>
                    </a:lnTo>
                    <a:lnTo>
                      <a:pt x="183" y="191"/>
                    </a:lnTo>
                    <a:lnTo>
                      <a:pt x="183" y="201"/>
                    </a:lnTo>
                    <a:lnTo>
                      <a:pt x="20" y="201"/>
                    </a:lnTo>
                    <a:lnTo>
                      <a:pt x="10" y="198"/>
                    </a:lnTo>
                    <a:lnTo>
                      <a:pt x="3" y="191"/>
                    </a:lnTo>
                    <a:lnTo>
                      <a:pt x="0" y="181"/>
                    </a:lnTo>
                    <a:lnTo>
                      <a:pt x="0" y="21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1185"/>
              <p:cNvSpPr>
                <a:spLocks noChangeArrowheads="1"/>
              </p:cNvSpPr>
              <p:nvPr/>
            </p:nvSpPr>
            <p:spPr bwMode="auto">
              <a:xfrm>
                <a:off x="9925050" y="4152900"/>
                <a:ext cx="87313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Rectangle 1186"/>
              <p:cNvSpPr>
                <a:spLocks noChangeArrowheads="1"/>
              </p:cNvSpPr>
              <p:nvPr/>
            </p:nvSpPr>
            <p:spPr bwMode="auto">
              <a:xfrm>
                <a:off x="9925050" y="4238625"/>
                <a:ext cx="93663" cy="158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Rectangle 1187"/>
              <p:cNvSpPr>
                <a:spLocks noChangeArrowheads="1"/>
              </p:cNvSpPr>
              <p:nvPr/>
            </p:nvSpPr>
            <p:spPr bwMode="auto">
              <a:xfrm>
                <a:off x="9925050" y="4211638"/>
                <a:ext cx="187325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1188"/>
              <p:cNvSpPr>
                <a:spLocks noChangeArrowheads="1"/>
              </p:cNvSpPr>
              <p:nvPr/>
            </p:nvSpPr>
            <p:spPr bwMode="auto">
              <a:xfrm>
                <a:off x="10036175" y="4152900"/>
                <a:ext cx="85725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Rectangle 1189"/>
              <p:cNvSpPr>
                <a:spLocks noChangeArrowheads="1"/>
              </p:cNvSpPr>
              <p:nvPr/>
            </p:nvSpPr>
            <p:spPr bwMode="auto">
              <a:xfrm>
                <a:off x="10144125" y="4152900"/>
                <a:ext cx="87313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Rectangle 1190"/>
              <p:cNvSpPr>
                <a:spLocks noChangeArrowheads="1"/>
              </p:cNvSpPr>
              <p:nvPr/>
            </p:nvSpPr>
            <p:spPr bwMode="auto">
              <a:xfrm>
                <a:off x="10253663" y="4152900"/>
                <a:ext cx="85725" cy="17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191"/>
              <p:cNvSpPr>
                <a:spLocks noEditPoints="1"/>
              </p:cNvSpPr>
              <p:nvPr/>
            </p:nvSpPr>
            <p:spPr bwMode="auto">
              <a:xfrm>
                <a:off x="10247313" y="4021138"/>
                <a:ext cx="90488" cy="92075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19" y="12"/>
                  </a:cxn>
                  <a:cxn ang="0">
                    <a:pos x="12" y="19"/>
                  </a:cxn>
                  <a:cxn ang="0">
                    <a:pos x="10" y="29"/>
                  </a:cxn>
                  <a:cxn ang="0">
                    <a:pos x="12" y="38"/>
                  </a:cxn>
                  <a:cxn ang="0">
                    <a:pos x="19" y="45"/>
                  </a:cxn>
                  <a:cxn ang="0">
                    <a:pos x="28" y="47"/>
                  </a:cxn>
                  <a:cxn ang="0">
                    <a:pos x="38" y="45"/>
                  </a:cxn>
                  <a:cxn ang="0">
                    <a:pos x="45" y="38"/>
                  </a:cxn>
                  <a:cxn ang="0">
                    <a:pos x="47" y="29"/>
                  </a:cxn>
                  <a:cxn ang="0">
                    <a:pos x="45" y="19"/>
                  </a:cxn>
                  <a:cxn ang="0">
                    <a:pos x="38" y="12"/>
                  </a:cxn>
                  <a:cxn ang="0">
                    <a:pos x="28" y="10"/>
                  </a:cxn>
                  <a:cxn ang="0">
                    <a:pos x="28" y="0"/>
                  </a:cxn>
                  <a:cxn ang="0">
                    <a:pos x="40" y="2"/>
                  </a:cxn>
                  <a:cxn ang="0">
                    <a:pos x="49" y="8"/>
                  </a:cxn>
                  <a:cxn ang="0">
                    <a:pos x="55" y="17"/>
                  </a:cxn>
                  <a:cxn ang="0">
                    <a:pos x="57" y="29"/>
                  </a:cxn>
                  <a:cxn ang="0">
                    <a:pos x="55" y="40"/>
                  </a:cxn>
                  <a:cxn ang="0">
                    <a:pos x="49" y="49"/>
                  </a:cxn>
                  <a:cxn ang="0">
                    <a:pos x="40" y="56"/>
                  </a:cxn>
                  <a:cxn ang="0">
                    <a:pos x="28" y="58"/>
                  </a:cxn>
                  <a:cxn ang="0">
                    <a:pos x="17" y="56"/>
                  </a:cxn>
                  <a:cxn ang="0">
                    <a:pos x="8" y="49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58">
                    <a:moveTo>
                      <a:pt x="28" y="10"/>
                    </a:moveTo>
                    <a:lnTo>
                      <a:pt x="19" y="12"/>
                    </a:lnTo>
                    <a:lnTo>
                      <a:pt x="12" y="19"/>
                    </a:lnTo>
                    <a:lnTo>
                      <a:pt x="10" y="29"/>
                    </a:lnTo>
                    <a:lnTo>
                      <a:pt x="12" y="38"/>
                    </a:lnTo>
                    <a:lnTo>
                      <a:pt x="19" y="45"/>
                    </a:lnTo>
                    <a:lnTo>
                      <a:pt x="28" y="47"/>
                    </a:lnTo>
                    <a:lnTo>
                      <a:pt x="38" y="45"/>
                    </a:lnTo>
                    <a:lnTo>
                      <a:pt x="45" y="38"/>
                    </a:lnTo>
                    <a:lnTo>
                      <a:pt x="47" y="29"/>
                    </a:lnTo>
                    <a:lnTo>
                      <a:pt x="45" y="19"/>
                    </a:lnTo>
                    <a:lnTo>
                      <a:pt x="38" y="12"/>
                    </a:lnTo>
                    <a:lnTo>
                      <a:pt x="28" y="10"/>
                    </a:lnTo>
                    <a:close/>
                    <a:moveTo>
                      <a:pt x="28" y="0"/>
                    </a:moveTo>
                    <a:lnTo>
                      <a:pt x="40" y="2"/>
                    </a:lnTo>
                    <a:lnTo>
                      <a:pt x="49" y="8"/>
                    </a:lnTo>
                    <a:lnTo>
                      <a:pt x="55" y="17"/>
                    </a:lnTo>
                    <a:lnTo>
                      <a:pt x="57" y="29"/>
                    </a:lnTo>
                    <a:lnTo>
                      <a:pt x="55" y="40"/>
                    </a:lnTo>
                    <a:lnTo>
                      <a:pt x="49" y="49"/>
                    </a:lnTo>
                    <a:lnTo>
                      <a:pt x="40" y="56"/>
                    </a:lnTo>
                    <a:lnTo>
                      <a:pt x="28" y="58"/>
                    </a:lnTo>
                    <a:lnTo>
                      <a:pt x="17" y="56"/>
                    </a:lnTo>
                    <a:lnTo>
                      <a:pt x="8" y="49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192"/>
              <p:cNvSpPr>
                <a:spLocks noEditPoints="1"/>
              </p:cNvSpPr>
              <p:nvPr/>
            </p:nvSpPr>
            <p:spPr bwMode="auto">
              <a:xfrm>
                <a:off x="9920288" y="4046538"/>
                <a:ext cx="96838" cy="74613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1" y="36"/>
                  </a:cxn>
                  <a:cxn ang="0">
                    <a:pos x="52" y="36"/>
                  </a:cxn>
                  <a:cxn ang="0">
                    <a:pos x="52" y="11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61" y="47"/>
                  </a:cxn>
                  <a:cxn ang="0">
                    <a:pos x="0" y="47"/>
                  </a:cxn>
                  <a:cxn ang="0">
                    <a:pos x="0" y="0"/>
                  </a:cxn>
                </a:cxnLst>
                <a:rect l="0" t="0" r="r" b="b"/>
                <a:pathLst>
                  <a:path w="61" h="47">
                    <a:moveTo>
                      <a:pt x="11" y="11"/>
                    </a:moveTo>
                    <a:lnTo>
                      <a:pt x="11" y="36"/>
                    </a:lnTo>
                    <a:lnTo>
                      <a:pt x="52" y="36"/>
                    </a:lnTo>
                    <a:lnTo>
                      <a:pt x="52" y="11"/>
                    </a:lnTo>
                    <a:lnTo>
                      <a:pt x="11" y="11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61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193"/>
              <p:cNvSpPr>
                <a:spLocks noEditPoints="1"/>
              </p:cNvSpPr>
              <p:nvPr/>
            </p:nvSpPr>
            <p:spPr bwMode="auto">
              <a:xfrm>
                <a:off x="10156825" y="4211638"/>
                <a:ext cx="258763" cy="2952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100"/>
                  </a:cxn>
                  <a:cxn ang="0">
                    <a:pos x="13" y="119"/>
                  </a:cxn>
                  <a:cxn ang="0">
                    <a:pos x="23" y="138"/>
                  </a:cxn>
                  <a:cxn ang="0">
                    <a:pos x="38" y="153"/>
                  </a:cxn>
                  <a:cxn ang="0">
                    <a:pos x="58" y="166"/>
                  </a:cxn>
                  <a:cxn ang="0">
                    <a:pos x="81" y="175"/>
                  </a:cxn>
                  <a:cxn ang="0">
                    <a:pos x="105" y="166"/>
                  </a:cxn>
                  <a:cxn ang="0">
                    <a:pos x="125" y="153"/>
                  </a:cxn>
                  <a:cxn ang="0">
                    <a:pos x="140" y="138"/>
                  </a:cxn>
                  <a:cxn ang="0">
                    <a:pos x="149" y="119"/>
                  </a:cxn>
                  <a:cxn ang="0">
                    <a:pos x="152" y="100"/>
                  </a:cxn>
                  <a:cxn ang="0">
                    <a:pos x="152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100"/>
                  </a:cxn>
                  <a:cxn ang="0">
                    <a:pos x="160" y="119"/>
                  </a:cxn>
                  <a:cxn ang="0">
                    <a:pos x="152" y="137"/>
                  </a:cxn>
                  <a:cxn ang="0">
                    <a:pos x="141" y="152"/>
                  </a:cxn>
                  <a:cxn ang="0">
                    <a:pos x="125" y="167"/>
                  </a:cxn>
                  <a:cxn ang="0">
                    <a:pos x="105" y="177"/>
                  </a:cxn>
                  <a:cxn ang="0">
                    <a:pos x="82" y="185"/>
                  </a:cxn>
                  <a:cxn ang="0">
                    <a:pos x="81" y="186"/>
                  </a:cxn>
                  <a:cxn ang="0">
                    <a:pos x="80" y="185"/>
                  </a:cxn>
                  <a:cxn ang="0">
                    <a:pos x="58" y="177"/>
                  </a:cxn>
                  <a:cxn ang="0">
                    <a:pos x="38" y="167"/>
                  </a:cxn>
                  <a:cxn ang="0">
                    <a:pos x="21" y="152"/>
                  </a:cxn>
                  <a:cxn ang="0">
                    <a:pos x="10" y="137"/>
                  </a:cxn>
                  <a:cxn ang="0">
                    <a:pos x="3" y="119"/>
                  </a:cxn>
                  <a:cxn ang="0">
                    <a:pos x="0" y="100"/>
                  </a:cxn>
                  <a:cxn ang="0">
                    <a:pos x="0" y="0"/>
                  </a:cxn>
                </a:cxnLst>
                <a:rect l="0" t="0" r="r" b="b"/>
                <a:pathLst>
                  <a:path w="163" h="186">
                    <a:moveTo>
                      <a:pt x="10" y="10"/>
                    </a:moveTo>
                    <a:lnTo>
                      <a:pt x="10" y="100"/>
                    </a:lnTo>
                    <a:lnTo>
                      <a:pt x="13" y="119"/>
                    </a:lnTo>
                    <a:lnTo>
                      <a:pt x="23" y="138"/>
                    </a:lnTo>
                    <a:lnTo>
                      <a:pt x="38" y="153"/>
                    </a:lnTo>
                    <a:lnTo>
                      <a:pt x="58" y="166"/>
                    </a:lnTo>
                    <a:lnTo>
                      <a:pt x="81" y="175"/>
                    </a:lnTo>
                    <a:lnTo>
                      <a:pt x="105" y="166"/>
                    </a:lnTo>
                    <a:lnTo>
                      <a:pt x="125" y="153"/>
                    </a:lnTo>
                    <a:lnTo>
                      <a:pt x="140" y="138"/>
                    </a:lnTo>
                    <a:lnTo>
                      <a:pt x="149" y="119"/>
                    </a:lnTo>
                    <a:lnTo>
                      <a:pt x="152" y="100"/>
                    </a:lnTo>
                    <a:lnTo>
                      <a:pt x="152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163" y="0"/>
                    </a:lnTo>
                    <a:lnTo>
                      <a:pt x="163" y="100"/>
                    </a:lnTo>
                    <a:lnTo>
                      <a:pt x="160" y="119"/>
                    </a:lnTo>
                    <a:lnTo>
                      <a:pt x="152" y="137"/>
                    </a:lnTo>
                    <a:lnTo>
                      <a:pt x="141" y="152"/>
                    </a:lnTo>
                    <a:lnTo>
                      <a:pt x="125" y="167"/>
                    </a:lnTo>
                    <a:lnTo>
                      <a:pt x="105" y="177"/>
                    </a:lnTo>
                    <a:lnTo>
                      <a:pt x="82" y="185"/>
                    </a:lnTo>
                    <a:lnTo>
                      <a:pt x="81" y="186"/>
                    </a:lnTo>
                    <a:lnTo>
                      <a:pt x="80" y="185"/>
                    </a:lnTo>
                    <a:lnTo>
                      <a:pt x="58" y="177"/>
                    </a:lnTo>
                    <a:lnTo>
                      <a:pt x="38" y="167"/>
                    </a:lnTo>
                    <a:lnTo>
                      <a:pt x="21" y="152"/>
                    </a:lnTo>
                    <a:lnTo>
                      <a:pt x="10" y="137"/>
                    </a:lnTo>
                    <a:lnTo>
                      <a:pt x="3" y="119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194"/>
              <p:cNvSpPr>
                <a:spLocks noEditPoints="1"/>
              </p:cNvSpPr>
              <p:nvPr/>
            </p:nvSpPr>
            <p:spPr bwMode="auto">
              <a:xfrm>
                <a:off x="10188575" y="4241800"/>
                <a:ext cx="193675" cy="2317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81"/>
                  </a:cxn>
                  <a:cxn ang="0">
                    <a:pos x="12" y="94"/>
                  </a:cxn>
                  <a:cxn ang="0">
                    <a:pos x="19" y="107"/>
                  </a:cxn>
                  <a:cxn ang="0">
                    <a:pos x="29" y="119"/>
                  </a:cxn>
                  <a:cxn ang="0">
                    <a:pos x="44" y="128"/>
                  </a:cxn>
                  <a:cxn ang="0">
                    <a:pos x="61" y="135"/>
                  </a:cxn>
                  <a:cxn ang="0">
                    <a:pos x="79" y="128"/>
                  </a:cxn>
                  <a:cxn ang="0">
                    <a:pos x="92" y="119"/>
                  </a:cxn>
                  <a:cxn ang="0">
                    <a:pos x="103" y="107"/>
                  </a:cxn>
                  <a:cxn ang="0">
                    <a:pos x="110" y="94"/>
                  </a:cxn>
                  <a:cxn ang="0">
                    <a:pos x="112" y="81"/>
                  </a:cxn>
                  <a:cxn ang="0">
                    <a:pos x="112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122" y="0"/>
                  </a:cxn>
                  <a:cxn ang="0">
                    <a:pos x="122" y="81"/>
                  </a:cxn>
                  <a:cxn ang="0">
                    <a:pos x="119" y="97"/>
                  </a:cxn>
                  <a:cxn ang="0">
                    <a:pos x="112" y="113"/>
                  </a:cxn>
                  <a:cxn ang="0">
                    <a:pos x="99" y="126"/>
                  </a:cxn>
                  <a:cxn ang="0">
                    <a:pos x="83" y="137"/>
                  </a:cxn>
                  <a:cxn ang="0">
                    <a:pos x="62" y="146"/>
                  </a:cxn>
                  <a:cxn ang="0">
                    <a:pos x="60" y="146"/>
                  </a:cxn>
                  <a:cxn ang="0">
                    <a:pos x="40" y="137"/>
                  </a:cxn>
                  <a:cxn ang="0">
                    <a:pos x="23" y="126"/>
                  </a:cxn>
                  <a:cxn ang="0">
                    <a:pos x="11" y="113"/>
                  </a:cxn>
                  <a:cxn ang="0">
                    <a:pos x="4" y="97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22" h="146">
                    <a:moveTo>
                      <a:pt x="10" y="10"/>
                    </a:moveTo>
                    <a:lnTo>
                      <a:pt x="10" y="81"/>
                    </a:lnTo>
                    <a:lnTo>
                      <a:pt x="12" y="94"/>
                    </a:lnTo>
                    <a:lnTo>
                      <a:pt x="19" y="107"/>
                    </a:lnTo>
                    <a:lnTo>
                      <a:pt x="29" y="119"/>
                    </a:lnTo>
                    <a:lnTo>
                      <a:pt x="44" y="128"/>
                    </a:lnTo>
                    <a:lnTo>
                      <a:pt x="61" y="135"/>
                    </a:lnTo>
                    <a:lnTo>
                      <a:pt x="79" y="128"/>
                    </a:lnTo>
                    <a:lnTo>
                      <a:pt x="92" y="119"/>
                    </a:lnTo>
                    <a:lnTo>
                      <a:pt x="103" y="107"/>
                    </a:lnTo>
                    <a:lnTo>
                      <a:pt x="110" y="94"/>
                    </a:lnTo>
                    <a:lnTo>
                      <a:pt x="112" y="81"/>
                    </a:lnTo>
                    <a:lnTo>
                      <a:pt x="112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122" y="0"/>
                    </a:lnTo>
                    <a:lnTo>
                      <a:pt x="122" y="81"/>
                    </a:lnTo>
                    <a:lnTo>
                      <a:pt x="119" y="97"/>
                    </a:lnTo>
                    <a:lnTo>
                      <a:pt x="112" y="113"/>
                    </a:lnTo>
                    <a:lnTo>
                      <a:pt x="99" y="126"/>
                    </a:lnTo>
                    <a:lnTo>
                      <a:pt x="83" y="137"/>
                    </a:lnTo>
                    <a:lnTo>
                      <a:pt x="62" y="146"/>
                    </a:lnTo>
                    <a:lnTo>
                      <a:pt x="60" y="146"/>
                    </a:lnTo>
                    <a:lnTo>
                      <a:pt x="40" y="137"/>
                    </a:lnTo>
                    <a:lnTo>
                      <a:pt x="23" y="126"/>
                    </a:lnTo>
                    <a:lnTo>
                      <a:pt x="11" y="113"/>
                    </a:lnTo>
                    <a:lnTo>
                      <a:pt x="4" y="97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195"/>
              <p:cNvSpPr>
                <a:spLocks/>
              </p:cNvSpPr>
              <p:nvPr/>
            </p:nvSpPr>
            <p:spPr bwMode="auto">
              <a:xfrm>
                <a:off x="10236200" y="4298950"/>
                <a:ext cx="111125" cy="1000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0" y="6"/>
                  </a:cxn>
                  <a:cxn ang="0">
                    <a:pos x="24" y="63"/>
                  </a:cxn>
                  <a:cxn ang="0">
                    <a:pos x="0" y="38"/>
                  </a:cxn>
                  <a:cxn ang="0">
                    <a:pos x="9" y="31"/>
                  </a:cxn>
                  <a:cxn ang="0">
                    <a:pos x="23" y="48"/>
                  </a:cxn>
                  <a:cxn ang="0">
                    <a:pos x="62" y="0"/>
                  </a:cxn>
                </a:cxnLst>
                <a:rect l="0" t="0" r="r" b="b"/>
                <a:pathLst>
                  <a:path w="70" h="63">
                    <a:moveTo>
                      <a:pt x="62" y="0"/>
                    </a:moveTo>
                    <a:lnTo>
                      <a:pt x="70" y="6"/>
                    </a:lnTo>
                    <a:lnTo>
                      <a:pt x="24" y="63"/>
                    </a:lnTo>
                    <a:lnTo>
                      <a:pt x="0" y="38"/>
                    </a:lnTo>
                    <a:lnTo>
                      <a:pt x="9" y="31"/>
                    </a:lnTo>
                    <a:lnTo>
                      <a:pt x="23" y="48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196"/>
              <p:cNvSpPr>
                <a:spLocks noChangeArrowheads="1"/>
              </p:cNvSpPr>
              <p:nvPr/>
            </p:nvSpPr>
            <p:spPr bwMode="auto">
              <a:xfrm>
                <a:off x="10102850" y="4054475"/>
                <a:ext cx="123825" cy="142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Группа 113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115" name="Половина рамки 114"/>
            <p:cNvSpPr/>
            <p:nvPr/>
          </p:nvSpPr>
          <p:spPr>
            <a:xfrm rot="10800000">
              <a:off x="214313" y="714375"/>
              <a:ext cx="8929687" cy="6143625"/>
            </a:xfrm>
            <a:prstGeom prst="halfFrame">
              <a:avLst>
                <a:gd name="adj1" fmla="val 4017"/>
                <a:gd name="adj2" fmla="val 3628"/>
              </a:avLst>
            </a:prstGeom>
            <a:gradFill flip="none" rotWithShape="1">
              <a:gsLst>
                <a:gs pos="0">
                  <a:srgbClr val="0000FF"/>
                </a:gs>
                <a:gs pos="50000">
                  <a:srgbClr val="6699FF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Половина рамки 115"/>
            <p:cNvSpPr/>
            <p:nvPr/>
          </p:nvSpPr>
          <p:spPr>
            <a:xfrm>
              <a:off x="0" y="0"/>
              <a:ext cx="3203847" cy="2000250"/>
            </a:xfrm>
            <a:prstGeom prst="halfFrame">
              <a:avLst>
                <a:gd name="adj1" fmla="val 6966"/>
                <a:gd name="adj2" fmla="val 7315"/>
              </a:avLst>
            </a:prstGeom>
            <a:gradFill flip="none" rotWithShape="1">
              <a:gsLst>
                <a:gs pos="0">
                  <a:srgbClr val="0000FF"/>
                </a:gs>
                <a:gs pos="50000">
                  <a:srgbClr val="6699FF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2" name="Рисунок 7" descr="vladim9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4"/>
            <a:ext cx="1004689" cy="7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6" descr="зв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160717"/>
            <a:ext cx="1390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Задачи и результаты проекта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13265"/>
            <a:ext cx="8733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Создание современной и безопасной цифровой образовательной среды, обеспечивающей высокое качество и доступность образования всех видов и </a:t>
            </a:r>
            <a:r>
              <a:rPr lang="ru-RU" sz="1200" dirty="0" smtClean="0"/>
              <a:t>уровней, в том числе: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подключения </a:t>
            </a:r>
            <a:r>
              <a:rPr lang="ru-RU" sz="1200" dirty="0"/>
              <a:t>образовательных организаций </a:t>
            </a:r>
            <a:r>
              <a:rPr lang="ru-RU" sz="1200" dirty="0" smtClean="0"/>
              <a:t>региона к </a:t>
            </a:r>
            <a:r>
              <a:rPr lang="ru-RU" sz="1200" dirty="0"/>
              <a:t>сети  Интернет со скоростью соединения не менее 100Мб/c – для образовательных организаций, расположенных в городах, 50Мб/c – для образовательных организаций, расположенных в сельской местности и поселках городского типа, а также  </a:t>
            </a:r>
            <a:r>
              <a:rPr lang="ru-RU" sz="1200" dirty="0" smtClean="0"/>
              <a:t>гарантирование Интернет-трафика.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Внедрение целевой модели </a:t>
            </a:r>
            <a:r>
              <a:rPr lang="ru-RU" sz="1200" dirty="0"/>
              <a:t>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</a:t>
            </a:r>
            <a:r>
              <a:rPr lang="ru-RU" sz="1200" dirty="0" smtClean="0"/>
              <a:t>образования.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</a:t>
            </a:r>
            <a:r>
              <a:rPr lang="ru-RU" sz="1200" dirty="0"/>
              <a:t>формирования цифрового образовательного профиля и </a:t>
            </a:r>
            <a:r>
              <a:rPr lang="ru-RU" sz="1200" dirty="0" smtClean="0"/>
              <a:t>индивидуального плана </a:t>
            </a:r>
            <a:r>
              <a:rPr lang="ru-RU" sz="1200" dirty="0"/>
              <a:t>обучения (персональная траектория обучения) </a:t>
            </a:r>
            <a:r>
              <a:rPr lang="ru-RU" sz="1200" dirty="0" smtClean="0"/>
              <a:t>для </a:t>
            </a:r>
            <a:r>
              <a:rPr lang="ru-RU" sz="1200" dirty="0"/>
              <a:t>обучающихся по программам общего, дополнительного, среднего профессионального </a:t>
            </a:r>
            <a:r>
              <a:rPr lang="ru-RU" sz="1200" dirty="0" smtClean="0"/>
              <a:t>образования с </a:t>
            </a:r>
            <a:r>
              <a:rPr lang="ru-RU" sz="1200" dirty="0"/>
              <a:t>использованием </a:t>
            </a:r>
            <a:r>
              <a:rPr lang="ru-RU" sz="1200" dirty="0" smtClean="0"/>
              <a:t>региональных систем и федеральной </a:t>
            </a:r>
            <a:r>
              <a:rPr lang="ru-RU" sz="1200" dirty="0"/>
              <a:t>информационно-сервисной платформы цифровой образовательной среды (федеральных цифровых платформ, информационных систем и ресурсов), между которыми обеспечено информационное </a:t>
            </a:r>
            <a:r>
              <a:rPr lang="ru-RU" sz="1200" dirty="0" smtClean="0"/>
              <a:t>взаимодействие.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Внедрение инструментов региональной ГИС и  федеральной информационно-сервисной платформы </a:t>
            </a:r>
            <a:r>
              <a:rPr lang="ru-RU" sz="1200" dirty="0"/>
              <a:t>цифровой образовательной среды (федеральных цифровых </a:t>
            </a:r>
            <a:r>
              <a:rPr lang="ru-RU" sz="1200" dirty="0" smtClean="0"/>
              <a:t>платформ, </a:t>
            </a:r>
            <a:r>
              <a:rPr lang="ru-RU" sz="1200" dirty="0"/>
              <a:t>информационных систем и ресурсов) </a:t>
            </a:r>
            <a:r>
              <a:rPr lang="ru-RU" sz="1200" dirty="0" smtClean="0"/>
              <a:t>в образовательную деятельность </a:t>
            </a:r>
            <a:r>
              <a:rPr lang="ru-RU" sz="1200" dirty="0"/>
              <a:t>в образовательных </a:t>
            </a:r>
            <a:r>
              <a:rPr lang="ru-RU" sz="1200" dirty="0" smtClean="0"/>
              <a:t>организациях, реализующих программы </a:t>
            </a:r>
            <a:r>
              <a:rPr lang="ru-RU" sz="1200" dirty="0"/>
              <a:t>общего, дополнительного, среднего профессионального </a:t>
            </a:r>
            <a:r>
              <a:rPr lang="ru-RU" sz="1200" dirty="0" smtClean="0"/>
              <a:t>образования.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возможности </a:t>
            </a:r>
            <a:r>
              <a:rPr lang="ru-RU" sz="1200" dirty="0"/>
              <a:t>«горизонтального» обучения и неформального образования </a:t>
            </a:r>
            <a:r>
              <a:rPr lang="ru-RU" sz="1200" dirty="0" smtClean="0"/>
              <a:t> для обучающихся </a:t>
            </a:r>
            <a:r>
              <a:rPr lang="ru-RU" sz="1200" dirty="0"/>
              <a:t>школ  и </a:t>
            </a:r>
            <a:r>
              <a:rPr lang="ru-RU" sz="1200" dirty="0" smtClean="0"/>
              <a:t>организаций среднего </a:t>
            </a:r>
            <a:r>
              <a:rPr lang="ru-RU" sz="1200" dirty="0"/>
              <a:t>профессионального </a:t>
            </a:r>
            <a:r>
              <a:rPr lang="ru-RU" sz="1200" dirty="0" smtClean="0"/>
              <a:t>образования с использованием возможностей региональной и федеральных цифровых платформ, информационных систем </a:t>
            </a:r>
            <a:r>
              <a:rPr lang="ru-RU" sz="1200" dirty="0"/>
              <a:t>и </a:t>
            </a:r>
            <a:r>
              <a:rPr lang="ru-RU" sz="1200" dirty="0" smtClean="0"/>
              <a:t>ресурсов.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повышения </a:t>
            </a:r>
            <a:r>
              <a:rPr lang="ru-RU" sz="1200" dirty="0"/>
              <a:t>квалификации всех категорий педагогических работников и руководителей образовательных организаций с целью </a:t>
            </a:r>
            <a:r>
              <a:rPr lang="ru-RU" sz="1200" dirty="0" smtClean="0"/>
              <a:t>формирования </a:t>
            </a:r>
            <a:r>
              <a:rPr lang="ru-RU" sz="1200" dirty="0"/>
              <a:t>их компетенций в области цифровизации образования и современных технологий электронного обучения </a:t>
            </a:r>
            <a:r>
              <a:rPr lang="ru-RU" sz="1200" dirty="0" smtClean="0"/>
              <a:t>с использованием ресурсов </a:t>
            </a:r>
            <a:r>
              <a:rPr lang="ru-RU" sz="1200" dirty="0"/>
              <a:t>регионального и федеральных порталов для повышения квалификации и профессионального развития </a:t>
            </a:r>
            <a:r>
              <a:rPr lang="ru-RU" sz="1200" dirty="0" smtClean="0"/>
              <a:t>педагогов.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map 1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696502"/>
            <a:ext cx="8534430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87156" y="265034"/>
            <a:ext cx="88996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Владимирская область: риски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48" y="1071552"/>
            <a:ext cx="7715304" cy="3536181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 algn="ctr">
              <a:defRPr/>
            </a:pPr>
            <a:r>
              <a:rPr lang="ru-RU" sz="2800" b="1" i="1" dirty="0" smtClean="0">
                <a:solidFill>
                  <a:prstClr val="white"/>
                </a:solidFill>
              </a:rPr>
              <a:t>Сеть </a:t>
            </a:r>
            <a:r>
              <a:rPr lang="ru-RU" sz="2800" b="1" i="1" dirty="0">
                <a:solidFill>
                  <a:prstClr val="white"/>
                </a:solidFill>
              </a:rPr>
              <a:t>школ, расположенных в сельской </a:t>
            </a:r>
            <a:r>
              <a:rPr lang="ru-RU" sz="2800" b="1" i="1" dirty="0" smtClean="0">
                <a:solidFill>
                  <a:prstClr val="white"/>
                </a:solidFill>
              </a:rPr>
              <a:t>местности, </a:t>
            </a:r>
            <a:r>
              <a:rPr lang="ru-RU" sz="2800" b="1" i="1" dirty="0">
                <a:solidFill>
                  <a:prstClr val="white"/>
                </a:solidFill>
              </a:rPr>
              <a:t>составляет </a:t>
            </a:r>
            <a:r>
              <a:rPr lang="ru-RU" sz="2800" b="1" i="1" dirty="0" smtClean="0">
                <a:solidFill>
                  <a:prstClr val="white"/>
                </a:solidFill>
              </a:rPr>
              <a:t>50,9</a:t>
            </a:r>
            <a:r>
              <a:rPr lang="ru-RU" sz="2800" b="1" i="1" dirty="0">
                <a:solidFill>
                  <a:prstClr val="white"/>
                </a:solidFill>
              </a:rPr>
              <a:t>% от общего </a:t>
            </a:r>
            <a:r>
              <a:rPr lang="ru-RU" sz="2800" b="1" i="1" dirty="0" smtClean="0">
                <a:solidFill>
                  <a:prstClr val="white"/>
                </a:solidFill>
              </a:rPr>
              <a:t>количества;</a:t>
            </a:r>
            <a:endParaRPr lang="ru-RU" sz="2800" b="1" i="1" dirty="0">
              <a:solidFill>
                <a:prstClr val="white"/>
              </a:solidFill>
            </a:endParaRPr>
          </a:p>
          <a:p>
            <a:pPr marL="92075" indent="-92075" algn="ctr">
              <a:defRPr/>
            </a:pPr>
            <a:r>
              <a:rPr lang="ru-RU" sz="2800" b="1" i="1" dirty="0">
                <a:solidFill>
                  <a:prstClr val="white"/>
                </a:solidFill>
              </a:rPr>
              <a:t>В них обучаются </a:t>
            </a:r>
            <a:r>
              <a:rPr lang="ru-RU" sz="2800" b="1" i="1" dirty="0" smtClean="0">
                <a:solidFill>
                  <a:prstClr val="white"/>
                </a:solidFill>
              </a:rPr>
              <a:t>16,6</a:t>
            </a:r>
            <a:r>
              <a:rPr lang="ru-RU" sz="2800" b="1" i="1" dirty="0">
                <a:solidFill>
                  <a:prstClr val="white"/>
                </a:solidFill>
              </a:rPr>
              <a:t>% от общего </a:t>
            </a:r>
            <a:r>
              <a:rPr lang="ru-RU" sz="2800" b="1" i="1" dirty="0" smtClean="0">
                <a:solidFill>
                  <a:prstClr val="white"/>
                </a:solidFill>
              </a:rPr>
              <a:t>количества детей; </a:t>
            </a:r>
            <a:endParaRPr lang="ru-RU" sz="2800" b="1" i="1" dirty="0">
              <a:solidFill>
                <a:prstClr val="white"/>
              </a:solidFill>
            </a:endParaRPr>
          </a:p>
          <a:p>
            <a:pPr marL="92075" indent="-92075" algn="ctr">
              <a:defRPr/>
            </a:pPr>
            <a:r>
              <a:rPr lang="ru-RU" sz="2800" b="1" i="1" dirty="0">
                <a:solidFill>
                  <a:prstClr val="white"/>
                </a:solidFill>
              </a:rPr>
              <a:t>В последние 3 года увеличивается контингент учащихся в сельских </a:t>
            </a:r>
            <a:r>
              <a:rPr lang="ru-RU" sz="2800" b="1" i="1" dirty="0" smtClean="0">
                <a:solidFill>
                  <a:prstClr val="white"/>
                </a:solidFill>
              </a:rPr>
              <a:t>школах</a:t>
            </a:r>
            <a:endParaRPr lang="ru-RU" sz="28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Доля </a:t>
            </a:r>
            <a:r>
              <a:rPr lang="ru-RU" sz="1200" dirty="0"/>
              <a:t>образовательных организаций, расположенных на территории /наименование субъекта Российской Федерации/  обеспеченных Интернет-соединением со скоростью соединения не менее 100Мб/c – для образовательных организаций, расположенных в городах, 50Мб/c – для образовательных организаций, расположенных в сельской местности и поселках городского типа, а также  гарантированным </a:t>
            </a:r>
            <a:r>
              <a:rPr lang="ru-RU" sz="1200" dirty="0" smtClean="0"/>
              <a:t>Интернет-трафиком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муниципальных образований /наименование субъекта Российской Федерации/,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образования, </a:t>
            </a:r>
            <a:r>
              <a:rPr lang="ru-RU" sz="1200" dirty="0" smtClean="0"/>
              <a:t>процент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обучающихся, для которых формируется цифровой образовательный профиль и индивидуальный план обучения (персональная траектория обучения) с использованием федеральной информационно-сервисной платформы цифровой образовательной среды (федеральных цифровых платформ, информационных систем и ресурсов), между которыми обеспечено информационное взаимодействие , в общем числе обучающихся по указанным программам, процент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Доля </a:t>
            </a:r>
            <a:r>
              <a:rPr lang="ru-RU" sz="1200" dirty="0"/>
              <a:t>образовательных организаций, осуществляющих образовательную деятельность с использованием федеральной информационно-сервисной платформы цифровой образовательной среды (федеральных цифровых платформ. информационных систем и ресурсов), между которыми обеспечено информационное взаимодействие , в общем числе образовательных организаций </a:t>
            </a:r>
            <a:r>
              <a:rPr lang="ru-RU" sz="1200" dirty="0" smtClean="0"/>
              <a:t>процент</a:t>
            </a:r>
            <a:endParaRPr lang="ru-RU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обучающихся общего образования и среднего профессионального образования, использующих федеральную информационно-сервисную платформу цифровой образовательной среды (федеральные цифровые платформы. информационные системы и ресурсы)  для «горизонтального» обучения и неформального образования  , процент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Доля </a:t>
            </a:r>
            <a:r>
              <a:rPr lang="ru-RU" sz="1200" dirty="0"/>
              <a:t>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 , </a:t>
            </a:r>
            <a:r>
              <a:rPr lang="ru-RU" sz="1200" dirty="0" smtClean="0"/>
              <a:t>процент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15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/>
          <a:stretch/>
        </p:blipFill>
        <p:spPr bwMode="auto">
          <a:xfrm flipH="1">
            <a:off x="-4" y="-15600"/>
            <a:ext cx="3275860" cy="6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0" y="-15601"/>
            <a:ext cx="586879" cy="5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700565"/>
            <a:ext cx="79248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296194" y="261306"/>
            <a:ext cx="6875017" cy="5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3" rIns="91405" bIns="45703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Целевые показатели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5235" y="4795490"/>
            <a:ext cx="298376" cy="2527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91" y="768084"/>
            <a:ext cx="873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Доля </a:t>
            </a:r>
            <a:r>
              <a:rPr lang="ru-RU" sz="1600" dirty="0"/>
              <a:t>образовательных организаций, расположенных на территории /наименование субъекта Российской Федерации/  обеспеченных Интернет-соединением со скоростью соединения не менее 100Мб/c – для образовательных организаций, расположенных в городах, 50Мб/c – для образовательных организаций, расположенных в сельской местности и поселках городского типа, а также  гарантированным </a:t>
            </a:r>
            <a:r>
              <a:rPr lang="ru-RU" sz="1600" dirty="0" smtClean="0"/>
              <a:t>Интернет-трафиком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36120"/>
              </p:ext>
            </p:extLst>
          </p:nvPr>
        </p:nvGraphicFramePr>
        <p:xfrm>
          <a:off x="266732" y="2355726"/>
          <a:ext cx="8675129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524"/>
                <a:gridCol w="1349080"/>
                <a:gridCol w="1466766"/>
                <a:gridCol w="1349080"/>
                <a:gridCol w="1028036"/>
                <a:gridCol w="1126685"/>
                <a:gridCol w="1034958"/>
              </a:tblGrid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План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89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688" y="386185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*Динамика </a:t>
            </a:r>
            <a:r>
              <a:rPr lang="ru-RU" sz="1200" dirty="0"/>
              <a:t>показателя, а также методика его расчета, будет уточнена совместно с </a:t>
            </a:r>
            <a:r>
              <a:rPr lang="ru-RU" sz="1200" dirty="0" err="1"/>
              <a:t>Минкомсвязи</a:t>
            </a:r>
            <a:r>
              <a:rPr lang="ru-RU" sz="1200" dirty="0"/>
              <a:t> России к февралю 2019 </a:t>
            </a:r>
            <a:r>
              <a:rPr lang="ru-RU" sz="1200" dirty="0" smtClean="0"/>
              <a:t>года.</a:t>
            </a:r>
            <a:endParaRPr lang="ru-RU" sz="1200" dirty="0"/>
          </a:p>
          <a:p>
            <a:pPr algn="just"/>
            <a:r>
              <a:rPr lang="ru-RU" sz="1200" dirty="0" smtClean="0"/>
              <a:t>*Реализация </a:t>
            </a:r>
            <a:r>
              <a:rPr lang="ru-RU" sz="1200" dirty="0"/>
              <a:t>мероприятий по обеспечению Интернет-соединением осуществляется в рамках федерального проекта «Информационная инфраструктура» национальной программы «Цифровая экономика Российской Федерации», значения показателя необходимо уточнить с исполнительным органом государственной власти субъекта Российской Федерации, осуществляющим управление в сфере связи, массовых коммуникаций и цифрового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655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32771"/>
              </p:ext>
            </p:extLst>
          </p:nvPr>
        </p:nvGraphicFramePr>
        <p:xfrm>
          <a:off x="179512" y="102840"/>
          <a:ext cx="8712968" cy="500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5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52468"/>
              </p:ext>
            </p:extLst>
          </p:nvPr>
        </p:nvGraphicFramePr>
        <p:xfrm>
          <a:off x="395536" y="249492"/>
          <a:ext cx="8280920" cy="448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11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16324"/>
              </p:ext>
            </p:extLst>
          </p:nvPr>
        </p:nvGraphicFramePr>
        <p:xfrm>
          <a:off x="467544" y="465516"/>
          <a:ext cx="8208912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42432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ФОРУМ ито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ctr">
          <a:defRPr sz="2100" dirty="0">
            <a:solidFill>
              <a:schemeClr val="tx1">
                <a:lumMod val="85000"/>
                <a:lumOff val="15000"/>
              </a:schemeClr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ПРЕЗЕНТАЦИЯ ФОРУМ ито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ctr">
          <a:defRPr sz="2100" dirty="0">
            <a:solidFill>
              <a:schemeClr val="tx1">
                <a:lumMod val="85000"/>
                <a:lumOff val="15000"/>
              </a:schemeClr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ФОРУМ итог</Template>
  <TotalTime>2271</TotalTime>
  <Words>2018</Words>
  <Application>Microsoft Office PowerPoint</Application>
  <PresentationFormat>Экран (16:9)</PresentationFormat>
  <Paragraphs>425</Paragraphs>
  <Slides>24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ПРЕЗЕНТАЦИЯ ФОРУМ итог</vt:lpstr>
      <vt:lpstr>1_ПРЕЗЕНТАЦИЯ ФОРУМ итог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обучающихся: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Власенко</dc:creator>
  <cp:lastModifiedBy>Алексей Николаевич Осипов</cp:lastModifiedBy>
  <cp:revision>152</cp:revision>
  <cp:lastPrinted>2017-08-25T04:50:23Z</cp:lastPrinted>
  <dcterms:created xsi:type="dcterms:W3CDTF">2016-05-16T16:02:33Z</dcterms:created>
  <dcterms:modified xsi:type="dcterms:W3CDTF">2018-12-21T09:55:09Z</dcterms:modified>
</cp:coreProperties>
</file>